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58" r:id="rId5"/>
    <p:sldId id="260" r:id="rId6"/>
    <p:sldId id="261" r:id="rId7"/>
    <p:sldId id="262" r:id="rId8"/>
    <p:sldId id="264" r:id="rId9"/>
    <p:sldId id="265" r:id="rId10"/>
    <p:sldId id="266" r:id="rId11"/>
    <p:sldId id="267" r:id="rId12"/>
    <p:sldId id="268" r:id="rId13"/>
    <p:sldId id="270" r:id="rId14"/>
    <p:sldId id="272" r:id="rId15"/>
    <p:sldId id="273" r:id="rId16"/>
    <p:sldId id="274" r:id="rId17"/>
    <p:sldId id="275" r:id="rId18"/>
    <p:sldId id="276" r:id="rId19"/>
    <p:sldId id="27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595B"/>
    <a:srgbClr val="F88F01"/>
    <a:srgbClr val="ACC7F2"/>
    <a:srgbClr val="132E71"/>
    <a:srgbClr val="BFCAAD"/>
    <a:srgbClr val="B3BFA0"/>
    <a:srgbClr val="B1BC9D"/>
    <a:srgbClr val="B2BD9E"/>
    <a:srgbClr val="7C6423"/>
    <a:srgbClr val="D8D8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8ACEF05-474D-4429-8A46-446D0B26E2CA}"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1163081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ACEF05-474D-4429-8A46-446D0B26E2CA}" type="datetimeFigureOut">
              <a:rPr lang="en-IN" smtClean="0"/>
              <a:t>30-03-2024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37928862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8ACEF05-474D-4429-8A46-446D0B26E2CA}"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35122221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8ACEF05-474D-4429-8A46-446D0B26E2CA}"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BDA0ABA-78A9-489A-BA65-3D6CE8AFFE8B}"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372515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ACEF05-474D-4429-8A46-446D0B26E2CA}"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28341920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ACEF05-474D-4429-8A46-446D0B26E2CA}" type="datetimeFigureOut">
              <a:rPr lang="en-IN" smtClean="0"/>
              <a:t>30-03-2024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16764591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ACEF05-474D-4429-8A46-446D0B26E2CA}" type="datetimeFigureOut">
              <a:rPr lang="en-IN" smtClean="0"/>
              <a:t>30-03-2024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11442279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ACEF05-474D-4429-8A46-446D0B26E2CA}"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8366645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ACEF05-474D-4429-8A46-446D0B26E2CA}"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2043178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8ACEF05-474D-4429-8A46-446D0B26E2CA}"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1758415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ACEF05-474D-4429-8A46-446D0B26E2CA}"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557905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8ACEF05-474D-4429-8A46-446D0B26E2CA}" type="datetimeFigureOut">
              <a:rPr lang="en-IN" smtClean="0"/>
              <a:t>30-03-2024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1446228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8ACEF05-474D-4429-8A46-446D0B26E2CA}" type="datetimeFigureOut">
              <a:rPr lang="en-IN" smtClean="0"/>
              <a:t>30-03-2024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219079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8ACEF05-474D-4429-8A46-446D0B26E2CA}" type="datetimeFigureOut">
              <a:rPr lang="en-IN" smtClean="0"/>
              <a:t>30-03-2024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37602275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8ACEF05-474D-4429-8A46-446D0B26E2CA}" type="datetimeFigureOut">
              <a:rPr lang="en-IN" smtClean="0"/>
              <a:t>30-03-2024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4013031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98ACEF05-474D-4429-8A46-446D0B26E2CA}" type="datetimeFigureOut">
              <a:rPr lang="en-IN" smtClean="0"/>
              <a:t>30-03-2024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14025711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ACEF05-474D-4429-8A46-446D0B26E2CA}" type="datetimeFigureOut">
              <a:rPr lang="en-IN" smtClean="0"/>
              <a:t>30-03-2024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BDA0ABA-78A9-489A-BA65-3D6CE8AFFE8B}" type="slidenum">
              <a:rPr lang="en-IN" smtClean="0"/>
              <a:t>‹#›</a:t>
            </a:fld>
            <a:endParaRPr lang="en-IN"/>
          </a:p>
        </p:txBody>
      </p:sp>
    </p:spTree>
    <p:extLst>
      <p:ext uri="{BB962C8B-B14F-4D97-AF65-F5344CB8AC3E}">
        <p14:creationId xmlns:p14="http://schemas.microsoft.com/office/powerpoint/2010/main" val="3261611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8ACEF05-474D-4429-8A46-446D0B26E2CA}" type="datetimeFigureOut">
              <a:rPr lang="en-IN" smtClean="0"/>
              <a:t>30-03-2024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BDA0ABA-78A9-489A-BA65-3D6CE8AFFE8B}" type="slidenum">
              <a:rPr lang="en-IN" smtClean="0"/>
              <a:t>‹#›</a:t>
            </a:fld>
            <a:endParaRPr lang="en-IN"/>
          </a:p>
        </p:txBody>
      </p:sp>
    </p:spTree>
    <p:extLst>
      <p:ext uri="{BB962C8B-B14F-4D97-AF65-F5344CB8AC3E}">
        <p14:creationId xmlns:p14="http://schemas.microsoft.com/office/powerpoint/2010/main" val="216287863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middleeastmonitor.com/20200304-amazon-will-now-deliver-for-free-to-palestine/" TargetMode="External"/><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D4EDDF4-3C17-4C06-9753-5BD015DFF87E}"/>
              </a:ext>
            </a:extLst>
          </p:cNvPr>
          <p:cNvSpPr txBox="1"/>
          <p:nvPr/>
        </p:nvSpPr>
        <p:spPr>
          <a:xfrm>
            <a:off x="2793732" y="452386"/>
            <a:ext cx="6604535" cy="707886"/>
          </a:xfrm>
          <a:prstGeom prst="rect">
            <a:avLst/>
          </a:prstGeom>
          <a:solidFill>
            <a:srgbClr val="1C4B53"/>
          </a:solidFill>
          <a:ln>
            <a:solidFill>
              <a:srgbClr val="F88F01"/>
            </a:solidFill>
          </a:ln>
        </p:spPr>
        <p:style>
          <a:lnRef idx="3">
            <a:schemeClr val="lt1"/>
          </a:lnRef>
          <a:fillRef idx="1">
            <a:schemeClr val="accent3"/>
          </a:fillRef>
          <a:effectRef idx="1">
            <a:schemeClr val="accent3"/>
          </a:effectRef>
          <a:fontRef idx="minor">
            <a:schemeClr val="lt1"/>
          </a:fontRef>
        </p:style>
        <p:txBody>
          <a:bodyPr wrap="square" rtlCol="0">
            <a:spAutoFit/>
            <a:scene3d>
              <a:camera prst="orthographicFront"/>
              <a:lightRig rig="soft" dir="t">
                <a:rot lat="0" lon="0" rev="15600000"/>
              </a:lightRig>
            </a:scene3d>
            <a:sp3d extrusionH="57150" prstMaterial="softEdge">
              <a:bevelT w="25400" h="38100"/>
            </a:sp3d>
          </a:bodyPr>
          <a:lstStyle/>
          <a:p>
            <a:pPr algn="ctr"/>
            <a:r>
              <a:rPr lang="en-US" sz="4000" b="1" dirty="0">
                <a:ln w="0">
                  <a:solidFill>
                    <a:srgbClr val="F88F01"/>
                  </a:solidFill>
                </a:ln>
                <a:solidFill>
                  <a:schemeClr val="tx1"/>
                </a:solidFill>
                <a:effectLst>
                  <a:outerShdw blurRad="38100" dist="19050" dir="2700000" algn="tl" rotWithShape="0">
                    <a:schemeClr val="dk1">
                      <a:alpha val="40000"/>
                    </a:schemeClr>
                  </a:outerShdw>
                </a:effectLst>
                <a:latin typeface="Algerian" panose="04020705040A02060702" pitchFamily="82" charset="0"/>
              </a:rPr>
              <a:t>Amazon Data Analysis</a:t>
            </a:r>
            <a:endParaRPr lang="en-IN" sz="4000" b="1" dirty="0">
              <a:ln w="0">
                <a:solidFill>
                  <a:srgbClr val="F88F01"/>
                </a:solidFill>
              </a:ln>
              <a:solidFill>
                <a:schemeClr val="tx1"/>
              </a:solidFill>
              <a:effectLst>
                <a:outerShdw blurRad="38100" dist="19050" dir="2700000" algn="tl" rotWithShape="0">
                  <a:schemeClr val="dk1">
                    <a:alpha val="40000"/>
                  </a:schemeClr>
                </a:outerShdw>
              </a:effectLst>
              <a:latin typeface="Algerian" panose="04020705040A02060702" pitchFamily="82" charset="0"/>
            </a:endParaRPr>
          </a:p>
        </p:txBody>
      </p:sp>
      <p:pic>
        <p:nvPicPr>
          <p:cNvPr id="6" name="Picture 5">
            <a:extLst>
              <a:ext uri="{FF2B5EF4-FFF2-40B4-BE49-F238E27FC236}">
                <a16:creationId xmlns:a16="http://schemas.microsoft.com/office/drawing/2014/main" id="{E70FCF6B-58DF-4EC5-9626-70EB2797E59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03182" y="1983017"/>
            <a:ext cx="8239125" cy="3474506"/>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9" name="TextBox 8">
            <a:extLst>
              <a:ext uri="{FF2B5EF4-FFF2-40B4-BE49-F238E27FC236}">
                <a16:creationId xmlns:a16="http://schemas.microsoft.com/office/drawing/2014/main" id="{82AD8A20-B449-44B4-942E-7732197D2FB8}"/>
              </a:ext>
            </a:extLst>
          </p:cNvPr>
          <p:cNvSpPr txBox="1"/>
          <p:nvPr/>
        </p:nvSpPr>
        <p:spPr>
          <a:xfrm>
            <a:off x="8410824" y="5520088"/>
            <a:ext cx="2350219" cy="523220"/>
          </a:xfrm>
          <a:prstGeom prst="rect">
            <a:avLst/>
          </a:prstGeom>
          <a:noFill/>
        </p:spPr>
        <p:txBody>
          <a:bodyPr wrap="square" rtlCol="0">
            <a:spAutoFit/>
          </a:bodyPr>
          <a:lstStyle>
            <a:defPPr>
              <a:defRPr lang="en-US"/>
            </a:defPPr>
            <a:lvl1pPr>
              <a:defRPr sz="4000">
                <a:ln w="0">
                  <a:solidFill>
                    <a:srgbClr val="F89400"/>
                  </a:solidFill>
                </a:ln>
                <a:solidFill>
                  <a:srgbClr val="404751"/>
                </a:solidFill>
                <a:effectLst>
                  <a:outerShdw blurRad="38100" dist="19050" dir="2700000" algn="tl" rotWithShape="0">
                    <a:schemeClr val="dk1">
                      <a:alpha val="40000"/>
                    </a:schemeClr>
                  </a:outerShdw>
                </a:effectLst>
              </a:defRPr>
            </a:lvl1pPr>
          </a:lstStyle>
          <a:p>
            <a:r>
              <a:rPr lang="en-US" sz="2800" dirty="0">
                <a:solidFill>
                  <a:srgbClr val="D8D8D8"/>
                </a:solidFill>
                <a:latin typeface="Algerian" panose="04020705040A02060702" pitchFamily="82" charset="0"/>
              </a:rPr>
              <a:t>By Anil r</a:t>
            </a:r>
          </a:p>
        </p:txBody>
      </p:sp>
    </p:spTree>
    <p:extLst>
      <p:ext uri="{BB962C8B-B14F-4D97-AF65-F5344CB8AC3E}">
        <p14:creationId xmlns:p14="http://schemas.microsoft.com/office/powerpoint/2010/main" val="11536389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2B110AB-7541-488C-83D6-DBEA3E296387}"/>
              </a:ext>
            </a:extLst>
          </p:cNvPr>
          <p:cNvSpPr txBox="1"/>
          <p:nvPr/>
        </p:nvSpPr>
        <p:spPr>
          <a:xfrm>
            <a:off x="119631" y="326540"/>
            <a:ext cx="11055299" cy="461665"/>
          </a:xfrm>
          <a:prstGeom prst="rect">
            <a:avLst/>
          </a:prstGeom>
          <a:noFill/>
        </p:spPr>
        <p:txBody>
          <a:bodyPr wrap="square">
            <a:spAutoFit/>
          </a:bodyPr>
          <a:lstStyle/>
          <a:p>
            <a:r>
              <a:rPr lang="en-US" sz="2400" b="1" dirty="0">
                <a:solidFill>
                  <a:srgbClr val="F88F01"/>
                </a:solidFill>
                <a:latin typeface="Algerian" panose="04020705040A02060702" pitchFamily="82" charset="0"/>
                <a:cs typeface="Times New Roman" panose="02020603050405020304" pitchFamily="18" charset="0"/>
              </a:rPr>
              <a:t>Identifying Popular Products, Categories, and Subcategories</a:t>
            </a:r>
          </a:p>
        </p:txBody>
      </p:sp>
      <p:sp>
        <p:nvSpPr>
          <p:cNvPr id="7" name="TextBox 6">
            <a:extLst>
              <a:ext uri="{FF2B5EF4-FFF2-40B4-BE49-F238E27FC236}">
                <a16:creationId xmlns:a16="http://schemas.microsoft.com/office/drawing/2014/main" id="{C789386C-6A18-46FD-8C60-5CCE37308F03}"/>
              </a:ext>
            </a:extLst>
          </p:cNvPr>
          <p:cNvSpPr txBox="1"/>
          <p:nvPr/>
        </p:nvSpPr>
        <p:spPr>
          <a:xfrm>
            <a:off x="0" y="1183025"/>
            <a:ext cx="2598821" cy="461665"/>
          </a:xfrm>
          <a:prstGeom prst="rect">
            <a:avLst/>
          </a:prstGeom>
          <a:noFill/>
        </p:spPr>
        <p:txBody>
          <a:bodyPr wrap="square" rtlCol="0">
            <a:spAutoFit/>
          </a:bodyPr>
          <a:lstStyle/>
          <a:p>
            <a:r>
              <a:rPr lang="en-US" sz="2400" b="1" dirty="0">
                <a:solidFill>
                  <a:schemeClr val="accent3"/>
                </a:solidFill>
                <a:latin typeface="Times New Roman" panose="02020603050405020304" pitchFamily="18" charset="0"/>
                <a:cs typeface="Times New Roman" panose="02020603050405020304" pitchFamily="18" charset="0"/>
              </a:rPr>
              <a:t>INSIGHTS</a:t>
            </a:r>
            <a:endParaRPr lang="en-IN" sz="2400" b="1" dirty="0">
              <a:solidFill>
                <a:schemeClr val="accent3"/>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70FF8F7C-1507-4516-BABB-081C7E6A52D2}"/>
              </a:ext>
            </a:extLst>
          </p:cNvPr>
          <p:cNvSpPr txBox="1"/>
          <p:nvPr/>
        </p:nvSpPr>
        <p:spPr>
          <a:xfrm>
            <a:off x="385010" y="1841874"/>
            <a:ext cx="6131293" cy="384721"/>
          </a:xfrm>
          <a:prstGeom prst="rect">
            <a:avLst/>
          </a:prstGeom>
          <a:noFill/>
        </p:spPr>
        <p:txBody>
          <a:bodyPr wrap="square" rtlCol="0">
            <a:spAutoFit/>
          </a:bodyPr>
          <a:lstStyle/>
          <a:p>
            <a:r>
              <a:rPr lang="en-US" sz="1900" b="1" dirty="0">
                <a:solidFill>
                  <a:schemeClr val="accent3"/>
                </a:solidFill>
                <a:latin typeface="Times New Roman" panose="02020603050405020304" pitchFamily="18" charset="0"/>
                <a:cs typeface="Times New Roman" panose="02020603050405020304" pitchFamily="18" charset="0"/>
              </a:rPr>
              <a:t>Popular Products, Categories, and Subcategories are</a:t>
            </a:r>
            <a:endParaRPr lang="en-IN" sz="1900" b="1" dirty="0">
              <a:solidFill>
                <a:schemeClr val="accent3"/>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63B9EC8D-206D-49BD-A644-3B383E6488E0}"/>
              </a:ext>
            </a:extLst>
          </p:cNvPr>
          <p:cNvSpPr txBox="1"/>
          <p:nvPr/>
        </p:nvSpPr>
        <p:spPr>
          <a:xfrm>
            <a:off x="84866" y="3612373"/>
            <a:ext cx="6243054" cy="2416046"/>
          </a:xfrm>
          <a:prstGeom prst="rect">
            <a:avLst/>
          </a:prstGeom>
          <a:noFill/>
        </p:spPr>
        <p:txBody>
          <a:bodyPr wrap="square" rtlCol="0">
            <a:spAutoFit/>
          </a:bodyPr>
          <a:lstStyle/>
          <a:p>
            <a:r>
              <a:rPr lang="en-IN" sz="1800" dirty="0">
                <a:solidFill>
                  <a:srgbClr val="000000"/>
                </a:solidFill>
                <a:effectLst/>
                <a:latin typeface="Lato" panose="020F0502020204030203" pitchFamily="34" charset="0"/>
                <a:ea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endParaRPr>
          </a:p>
          <a:p>
            <a:r>
              <a:rPr lang="en-IN" b="1" dirty="0">
                <a:solidFill>
                  <a:schemeClr val="accent3"/>
                </a:solidFill>
                <a:latin typeface="Times New Roman" panose="02020603050405020304" pitchFamily="18" charset="0"/>
                <a:cs typeface="Times New Roman" panose="02020603050405020304" pitchFamily="18" charset="0"/>
              </a:rPr>
              <a:t>The products, categories, and subcategories listed are popular due to their frequent orders. Through </a:t>
            </a:r>
            <a:r>
              <a:rPr lang="en-IN" b="1" dirty="0" err="1">
                <a:solidFill>
                  <a:schemeClr val="accent3"/>
                </a:solidFill>
                <a:latin typeface="Times New Roman" panose="02020603050405020304" pitchFamily="18" charset="0"/>
                <a:cs typeface="Times New Roman" panose="02020603050405020304" pitchFamily="18" charset="0"/>
              </a:rPr>
              <a:t>analyzing</a:t>
            </a:r>
            <a:r>
              <a:rPr lang="en-IN" b="1" dirty="0">
                <a:solidFill>
                  <a:schemeClr val="accent3"/>
                </a:solidFill>
                <a:latin typeface="Times New Roman" panose="02020603050405020304" pitchFamily="18" charset="0"/>
                <a:cs typeface="Times New Roman" panose="02020603050405020304" pitchFamily="18" charset="0"/>
              </a:rPr>
              <a:t> order quantities, I've identified the most sought-after products to prioritize. This approach ensures our attention is directed towards the most in-demand items for comprehensive analysis.</a:t>
            </a:r>
          </a:p>
          <a:p>
            <a:endParaRPr lang="en-IN" sz="1900" b="1" dirty="0">
              <a:solidFill>
                <a:schemeClr val="accent3"/>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336EDFB6-BFC6-4E14-9062-2FA0D76363BD}"/>
              </a:ext>
            </a:extLst>
          </p:cNvPr>
          <p:cNvPicPr/>
          <p:nvPr/>
        </p:nvPicPr>
        <p:blipFill>
          <a:blip r:embed="rId2"/>
          <a:stretch>
            <a:fillRect/>
          </a:stretch>
        </p:blipFill>
        <p:spPr>
          <a:xfrm>
            <a:off x="6231467" y="1801940"/>
            <a:ext cx="5845810" cy="3151271"/>
          </a:xfrm>
          <a:prstGeom prst="rect">
            <a:avLst/>
          </a:prstGeom>
        </p:spPr>
      </p:pic>
      <p:graphicFrame>
        <p:nvGraphicFramePr>
          <p:cNvPr id="2" name="Table 1">
            <a:extLst>
              <a:ext uri="{FF2B5EF4-FFF2-40B4-BE49-F238E27FC236}">
                <a16:creationId xmlns:a16="http://schemas.microsoft.com/office/drawing/2014/main" id="{10C3160F-30CD-4E82-8498-E4141FA23085}"/>
              </a:ext>
            </a:extLst>
          </p:cNvPr>
          <p:cNvGraphicFramePr>
            <a:graphicFrameLocks noGrp="1"/>
          </p:cNvGraphicFramePr>
          <p:nvPr>
            <p:extLst>
              <p:ext uri="{D42A27DB-BD31-4B8C-83A1-F6EECF244321}">
                <p14:modId xmlns:p14="http://schemas.microsoft.com/office/powerpoint/2010/main" val="4145795629"/>
              </p:ext>
            </p:extLst>
          </p:nvPr>
        </p:nvGraphicFramePr>
        <p:xfrm>
          <a:off x="463974" y="2568630"/>
          <a:ext cx="5496560" cy="1162685"/>
        </p:xfrm>
        <a:graphic>
          <a:graphicData uri="http://schemas.openxmlformats.org/drawingml/2006/table">
            <a:tbl>
              <a:tblPr firstRow="1" firstCol="1" bandRow="1">
                <a:tableStyleId>{5C22544A-7EE6-4342-B048-85BDC9FD1C3A}</a:tableStyleId>
              </a:tblPr>
              <a:tblGrid>
                <a:gridCol w="1818640">
                  <a:extLst>
                    <a:ext uri="{9D8B030D-6E8A-4147-A177-3AD203B41FA5}">
                      <a16:colId xmlns:a16="http://schemas.microsoft.com/office/drawing/2014/main" val="360398504"/>
                    </a:ext>
                  </a:extLst>
                </a:gridCol>
                <a:gridCol w="1826895">
                  <a:extLst>
                    <a:ext uri="{9D8B030D-6E8A-4147-A177-3AD203B41FA5}">
                      <a16:colId xmlns:a16="http://schemas.microsoft.com/office/drawing/2014/main" val="3897473979"/>
                    </a:ext>
                  </a:extLst>
                </a:gridCol>
                <a:gridCol w="1851025">
                  <a:extLst>
                    <a:ext uri="{9D8B030D-6E8A-4147-A177-3AD203B41FA5}">
                      <a16:colId xmlns:a16="http://schemas.microsoft.com/office/drawing/2014/main" val="3692841416"/>
                    </a:ext>
                  </a:extLst>
                </a:gridCol>
              </a:tblGrid>
              <a:tr h="299720">
                <a:tc>
                  <a:txBody>
                    <a:bodyPr/>
                    <a:lstStyle/>
                    <a:p>
                      <a:pPr algn="ctr"/>
                      <a:r>
                        <a:rPr lang="en-IN" sz="1400" dirty="0">
                          <a:effectLst/>
                        </a:rPr>
                        <a:t>products</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r>
                        <a:rPr lang="en-IN" sz="1400" dirty="0">
                          <a:effectLst/>
                        </a:rPr>
                        <a:t>categories</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r>
                        <a:rPr lang="en-IN" sz="1400" dirty="0">
                          <a:effectLst/>
                        </a:rPr>
                        <a:t>subcategories</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69659384"/>
                  </a:ext>
                </a:extLst>
              </a:tr>
              <a:tr h="375285">
                <a:tc>
                  <a:txBody>
                    <a:bodyPr/>
                    <a:lstStyle/>
                    <a:p>
                      <a:pPr marL="228600" algn="ctr"/>
                      <a:endParaRPr lang="en-IN" sz="800" dirty="0">
                        <a:effectLst/>
                      </a:endParaRPr>
                    </a:p>
                    <a:p>
                      <a:pPr marL="228600" algn="ctr"/>
                      <a:r>
                        <a:rPr lang="en-IN" sz="800" dirty="0">
                          <a:effectLst/>
                        </a:rPr>
                        <a:t>Short sleeve polo shirt-royal blue</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228600" algn="ctr"/>
                      <a:r>
                        <a:rPr lang="en-IN" sz="800" dirty="0">
                          <a:effectLst/>
                        </a:rPr>
                        <a:t>fashion</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228600" algn="ctr"/>
                      <a:r>
                        <a:rPr lang="en-IN" sz="800" dirty="0">
                          <a:effectLst/>
                        </a:rPr>
                        <a:t>Boys fashion</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01263073"/>
                  </a:ext>
                </a:extLst>
              </a:tr>
              <a:tr h="0">
                <a:tc>
                  <a:txBody>
                    <a:bodyPr/>
                    <a:lstStyle/>
                    <a:p>
                      <a:pPr marL="228600" algn="ctr"/>
                      <a:r>
                        <a:rPr lang="en-IN" sz="800" dirty="0">
                          <a:effectLst/>
                        </a:rPr>
                        <a:t>Fashion boys sneakers children outdoor shoes-black</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228600" algn="ctr"/>
                      <a:r>
                        <a:rPr lang="en-IN" sz="800" dirty="0">
                          <a:effectLst/>
                        </a:rPr>
                        <a:t>fashion</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228600" algn="ctr"/>
                      <a:r>
                        <a:rPr lang="en-IN" sz="800" dirty="0">
                          <a:effectLst/>
                        </a:rPr>
                        <a:t>Boys fashion</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040477679"/>
                  </a:ext>
                </a:extLst>
              </a:tr>
              <a:tr h="0">
                <a:tc>
                  <a:txBody>
                    <a:bodyPr/>
                    <a:lstStyle/>
                    <a:p>
                      <a:pPr marL="228600" algn="ctr"/>
                      <a:r>
                        <a:rPr lang="en-IN" sz="800" dirty="0">
                          <a:effectLst/>
                        </a:rPr>
                        <a:t>Slip on leather sneakers-black</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228600" algn="ctr"/>
                      <a:r>
                        <a:rPr lang="en-IN" sz="800" dirty="0">
                          <a:effectLst/>
                        </a:rPr>
                        <a:t>Fashion</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228600" algn="ctr"/>
                      <a:r>
                        <a:rPr lang="en-IN" sz="800" dirty="0">
                          <a:effectLst/>
                        </a:rPr>
                        <a:t>Men’s fashion </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86194296"/>
                  </a:ext>
                </a:extLst>
              </a:tr>
            </a:tbl>
          </a:graphicData>
        </a:graphic>
      </p:graphicFrame>
    </p:spTree>
    <p:extLst>
      <p:ext uri="{BB962C8B-B14F-4D97-AF65-F5344CB8AC3E}">
        <p14:creationId xmlns:p14="http://schemas.microsoft.com/office/powerpoint/2010/main" val="36391887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BF206AF-5AF6-41CD-A6B6-A365366ADD06}"/>
              </a:ext>
            </a:extLst>
          </p:cNvPr>
          <p:cNvSpPr txBox="1"/>
          <p:nvPr/>
        </p:nvSpPr>
        <p:spPr>
          <a:xfrm>
            <a:off x="0" y="239913"/>
            <a:ext cx="10732168" cy="523220"/>
          </a:xfrm>
          <a:prstGeom prst="rect">
            <a:avLst/>
          </a:prstGeom>
          <a:noFill/>
        </p:spPr>
        <p:txBody>
          <a:bodyPr wrap="square">
            <a:spAutoFit/>
          </a:bodyPr>
          <a:lstStyle/>
          <a:p>
            <a:r>
              <a:rPr lang="en-US" sz="2800" b="1" dirty="0">
                <a:solidFill>
                  <a:srgbClr val="F88F01"/>
                </a:solidFill>
                <a:latin typeface="Algerian" panose="04020705040A02060702" pitchFamily="82" charset="0"/>
                <a:cs typeface="Times New Roman" panose="02020603050405020304" pitchFamily="18" charset="0"/>
              </a:rPr>
              <a:t>Evaluating the Waiting Period Based on Delivery Type</a:t>
            </a:r>
          </a:p>
        </p:txBody>
      </p:sp>
      <p:sp>
        <p:nvSpPr>
          <p:cNvPr id="7" name="TextBox 6">
            <a:extLst>
              <a:ext uri="{FF2B5EF4-FFF2-40B4-BE49-F238E27FC236}">
                <a16:creationId xmlns:a16="http://schemas.microsoft.com/office/drawing/2014/main" id="{B2214910-D50F-432E-99AA-50868AF7B94A}"/>
              </a:ext>
            </a:extLst>
          </p:cNvPr>
          <p:cNvSpPr txBox="1"/>
          <p:nvPr/>
        </p:nvSpPr>
        <p:spPr>
          <a:xfrm>
            <a:off x="426764" y="2086365"/>
            <a:ext cx="5993286" cy="3431709"/>
          </a:xfrm>
          <a:prstGeom prst="rect">
            <a:avLst/>
          </a:prstGeom>
          <a:noFill/>
        </p:spPr>
        <p:txBody>
          <a:bodyPr wrap="square" rtlCol="0">
            <a:spAutoFit/>
          </a:bodyPr>
          <a:lstStyle/>
          <a:p>
            <a:r>
              <a:rPr lang="en-US" sz="2700" b="1" dirty="0">
                <a:solidFill>
                  <a:schemeClr val="accent3"/>
                </a:solidFill>
                <a:latin typeface="Times New Roman" panose="02020603050405020304" pitchFamily="18" charset="0"/>
                <a:cs typeface="Times New Roman" panose="02020603050405020304" pitchFamily="18" charset="0"/>
              </a:rPr>
              <a:t>INSIGHTS</a:t>
            </a:r>
          </a:p>
          <a:p>
            <a:endParaRPr lang="en-US" sz="1900" b="1" dirty="0">
              <a:solidFill>
                <a:schemeClr val="accent3"/>
              </a:solidFill>
              <a:latin typeface="Times New Roman" panose="02020603050405020304" pitchFamily="18" charset="0"/>
              <a:cs typeface="Times New Roman" panose="02020603050405020304" pitchFamily="18" charset="0"/>
            </a:endParaRPr>
          </a:p>
          <a:p>
            <a:r>
              <a:rPr lang="en-US" sz="1900" b="1" dirty="0">
                <a:solidFill>
                  <a:schemeClr val="accent3"/>
                </a:solidFill>
                <a:latin typeface="Times New Roman" panose="02020603050405020304" pitchFamily="18" charset="0"/>
                <a:cs typeface="Times New Roman" panose="02020603050405020304" pitchFamily="18" charset="0"/>
              </a:rPr>
              <a:t> Delivery times differ based on the chosen method: </a:t>
            </a:r>
          </a:p>
          <a:p>
            <a:endParaRPr lang="en-US" sz="1900" b="1" dirty="0">
              <a:solidFill>
                <a:schemeClr val="accent3"/>
              </a:solidFill>
              <a:latin typeface="Times New Roman" panose="02020603050405020304" pitchFamily="18" charset="0"/>
              <a:cs typeface="Times New Roman" panose="02020603050405020304" pitchFamily="18" charset="0"/>
            </a:endParaRPr>
          </a:p>
          <a:p>
            <a:r>
              <a:rPr lang="en-US" sz="1900" b="1" dirty="0">
                <a:solidFill>
                  <a:schemeClr val="accent3"/>
                </a:solidFill>
                <a:latin typeface="Times New Roman" panose="02020603050405020304" pitchFamily="18" charset="0"/>
                <a:cs typeface="Times New Roman" panose="02020603050405020304" pitchFamily="18" charset="0"/>
              </a:rPr>
              <a:t>  - Express delivery: 3 days on average</a:t>
            </a:r>
          </a:p>
          <a:p>
            <a:r>
              <a:rPr lang="en-US" sz="1900" b="1" dirty="0">
                <a:solidFill>
                  <a:schemeClr val="accent3"/>
                </a:solidFill>
                <a:latin typeface="Times New Roman" panose="02020603050405020304" pitchFamily="18" charset="0"/>
                <a:cs typeface="Times New Roman" panose="02020603050405020304" pitchFamily="18" charset="0"/>
              </a:rPr>
              <a:t>  - Standard delivery: 10 days on average</a:t>
            </a:r>
          </a:p>
          <a:p>
            <a:r>
              <a:rPr lang="en-US" sz="1900" b="1" dirty="0">
                <a:solidFill>
                  <a:schemeClr val="accent3"/>
                </a:solidFill>
                <a:latin typeface="Times New Roman" panose="02020603050405020304" pitchFamily="18" charset="0"/>
                <a:cs typeface="Times New Roman" panose="02020603050405020304" pitchFamily="18" charset="0"/>
              </a:rPr>
              <a:t>  - Deliveries from abroad: 15 days on average</a:t>
            </a:r>
          </a:p>
          <a:p>
            <a:endParaRPr lang="en-US" sz="1900" b="1" dirty="0">
              <a:solidFill>
                <a:schemeClr val="accent3"/>
              </a:solidFill>
              <a:latin typeface="Times New Roman" panose="02020603050405020304" pitchFamily="18" charset="0"/>
              <a:cs typeface="Times New Roman" panose="02020603050405020304" pitchFamily="18" charset="0"/>
            </a:endParaRPr>
          </a:p>
          <a:p>
            <a:r>
              <a:rPr lang="en-US" sz="1900" b="1" dirty="0">
                <a:solidFill>
                  <a:schemeClr val="accent3"/>
                </a:solidFill>
                <a:latin typeface="Times New Roman" panose="02020603050405020304" pitchFamily="18" charset="0"/>
                <a:cs typeface="Times New Roman" panose="02020603050405020304" pitchFamily="18" charset="0"/>
              </a:rPr>
              <a:t>Understanding these variations is crucial for managing customer expectations and optimizing delivery processes.</a:t>
            </a:r>
            <a:endParaRPr lang="en-IN" dirty="0"/>
          </a:p>
        </p:txBody>
      </p:sp>
      <p:pic>
        <p:nvPicPr>
          <p:cNvPr id="3" name="Picture 2">
            <a:extLst>
              <a:ext uri="{FF2B5EF4-FFF2-40B4-BE49-F238E27FC236}">
                <a16:creationId xmlns:a16="http://schemas.microsoft.com/office/drawing/2014/main" id="{1D294ACE-4EF6-483C-A1FC-D9BFDFEDFAC9}"/>
              </a:ext>
            </a:extLst>
          </p:cNvPr>
          <p:cNvPicPr>
            <a:picLocks noChangeAspect="1"/>
          </p:cNvPicPr>
          <p:nvPr/>
        </p:nvPicPr>
        <p:blipFill rotWithShape="1">
          <a:blip r:embed="rId2"/>
          <a:srcRect l="767" t="1616" r="1137" b="2138"/>
          <a:stretch/>
        </p:blipFill>
        <p:spPr>
          <a:xfrm>
            <a:off x="6201879" y="1944543"/>
            <a:ext cx="5839326" cy="3715351"/>
          </a:xfrm>
          <a:prstGeom prst="rect">
            <a:avLst/>
          </a:prstGeom>
        </p:spPr>
      </p:pic>
    </p:spTree>
    <p:extLst>
      <p:ext uri="{BB962C8B-B14F-4D97-AF65-F5344CB8AC3E}">
        <p14:creationId xmlns:p14="http://schemas.microsoft.com/office/powerpoint/2010/main" val="1893024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430D727-8A84-413F-A8D0-FC8DC68B7F51}"/>
              </a:ext>
            </a:extLst>
          </p:cNvPr>
          <p:cNvSpPr txBox="1"/>
          <p:nvPr/>
        </p:nvSpPr>
        <p:spPr>
          <a:xfrm>
            <a:off x="-86628" y="164776"/>
            <a:ext cx="10279781" cy="830997"/>
          </a:xfrm>
          <a:prstGeom prst="rect">
            <a:avLst/>
          </a:prstGeom>
          <a:noFill/>
        </p:spPr>
        <p:txBody>
          <a:bodyPr wrap="square">
            <a:spAutoFit/>
          </a:bodyPr>
          <a:lstStyle/>
          <a:p>
            <a:pPr algn="ctr"/>
            <a:r>
              <a:rPr lang="en-US" sz="2400" b="1" dirty="0">
                <a:solidFill>
                  <a:srgbClr val="F88F01"/>
                </a:solidFill>
                <a:latin typeface="Algerian" panose="04020705040A02060702" pitchFamily="82" charset="0"/>
                <a:cs typeface="Times New Roman" panose="02020603050405020304" pitchFamily="18" charset="0"/>
              </a:rPr>
              <a:t>Analyzing the Relationship Between Shipping Fees and        Product Categories</a:t>
            </a:r>
            <a:endParaRPr lang="en-IN" sz="2400" dirty="0">
              <a:latin typeface="Algerian" panose="04020705040A02060702" pitchFamily="82" charset="0"/>
            </a:endParaRPr>
          </a:p>
        </p:txBody>
      </p:sp>
      <p:pic>
        <p:nvPicPr>
          <p:cNvPr id="6" name="Picture 5">
            <a:extLst>
              <a:ext uri="{FF2B5EF4-FFF2-40B4-BE49-F238E27FC236}">
                <a16:creationId xmlns:a16="http://schemas.microsoft.com/office/drawing/2014/main" id="{7CEE9AD4-42AA-428C-8DB8-4EC4EC61B24E}"/>
              </a:ext>
            </a:extLst>
          </p:cNvPr>
          <p:cNvPicPr/>
          <p:nvPr/>
        </p:nvPicPr>
        <p:blipFill>
          <a:blip r:embed="rId2">
            <a:extLst>
              <a:ext uri="{28A0092B-C50C-407E-A947-70E740481C1C}">
                <a14:useLocalDpi xmlns:a14="http://schemas.microsoft.com/office/drawing/2010/main" val="0"/>
              </a:ext>
            </a:extLst>
          </a:blip>
          <a:stretch>
            <a:fillRect/>
          </a:stretch>
        </p:blipFill>
        <p:spPr>
          <a:xfrm>
            <a:off x="7052733" y="1511789"/>
            <a:ext cx="5017347" cy="3224463"/>
          </a:xfrm>
          <a:prstGeom prst="rect">
            <a:avLst/>
          </a:prstGeom>
        </p:spPr>
      </p:pic>
      <p:sp>
        <p:nvSpPr>
          <p:cNvPr id="7" name="TextBox 6">
            <a:extLst>
              <a:ext uri="{FF2B5EF4-FFF2-40B4-BE49-F238E27FC236}">
                <a16:creationId xmlns:a16="http://schemas.microsoft.com/office/drawing/2014/main" id="{5E4A2F93-C96C-49ED-B683-9355D901F32F}"/>
              </a:ext>
            </a:extLst>
          </p:cNvPr>
          <p:cNvSpPr txBox="1"/>
          <p:nvPr/>
        </p:nvSpPr>
        <p:spPr>
          <a:xfrm>
            <a:off x="748453" y="2129855"/>
            <a:ext cx="6124876" cy="3754874"/>
          </a:xfrm>
          <a:prstGeom prst="rect">
            <a:avLst/>
          </a:prstGeom>
          <a:noFill/>
        </p:spPr>
        <p:txBody>
          <a:bodyPr wrap="square" rtlCol="0">
            <a:spAutoFit/>
          </a:bodyPr>
          <a:lstStyle/>
          <a:p>
            <a:r>
              <a:rPr lang="en-US" sz="1900" b="1" dirty="0">
                <a:solidFill>
                  <a:schemeClr val="accent3"/>
                </a:solidFill>
                <a:latin typeface="Times New Roman" panose="02020603050405020304" pitchFamily="18" charset="0"/>
                <a:cs typeface="Times New Roman" panose="02020603050405020304" pitchFamily="18" charset="0"/>
              </a:rPr>
              <a:t>INSIGHTS</a:t>
            </a:r>
          </a:p>
          <a:p>
            <a:endParaRPr lang="en-US" sz="1900" b="1" dirty="0">
              <a:solidFill>
                <a:schemeClr val="accent3"/>
              </a:solidFill>
              <a:latin typeface="Times New Roman" panose="02020603050405020304" pitchFamily="18" charset="0"/>
              <a:cs typeface="Times New Roman" panose="02020603050405020304" pitchFamily="18" charset="0"/>
            </a:endParaRPr>
          </a:p>
          <a:p>
            <a:r>
              <a:rPr lang="en-US" b="1" dirty="0">
                <a:solidFill>
                  <a:schemeClr val="accent3"/>
                </a:solidFill>
                <a:latin typeface="Times New Roman" panose="02020603050405020304" pitchFamily="18" charset="0"/>
                <a:cs typeface="Times New Roman" panose="02020603050405020304" pitchFamily="18" charset="0"/>
              </a:rPr>
              <a:t>Health and beauty products incur the highest shipping fees, followed by fashion, electronics, and home and office items. Products with higher shipping fees generally have shorter waiting periods, suggesting a correlation between shipping costs and delivery times. This trend underscores the importance of managing customer expectations and optimizing logistical processes. To mitigate the impact of high shipping fees on sales, businesses could offer free or discounted shipping promotions and optimize shipping rates.</a:t>
            </a:r>
          </a:p>
          <a:p>
            <a:endParaRPr lang="en-US" sz="1900" b="1" dirty="0">
              <a:solidFill>
                <a:schemeClr val="accent3"/>
              </a:solidFill>
              <a:latin typeface="Times New Roman" panose="02020603050405020304" pitchFamily="18" charset="0"/>
              <a:cs typeface="Times New Roman" panose="02020603050405020304" pitchFamily="18" charset="0"/>
            </a:endParaRPr>
          </a:p>
          <a:p>
            <a:endParaRPr lang="en-US" sz="1900" b="1" dirty="0">
              <a:solidFill>
                <a:schemeClr val="accent3"/>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649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FA7DD42-B3AE-45F1-83DB-908A274F4C34}"/>
              </a:ext>
            </a:extLst>
          </p:cNvPr>
          <p:cNvSpPr txBox="1"/>
          <p:nvPr/>
        </p:nvSpPr>
        <p:spPr>
          <a:xfrm>
            <a:off x="0" y="389246"/>
            <a:ext cx="8203131" cy="584775"/>
          </a:xfrm>
          <a:prstGeom prst="rect">
            <a:avLst/>
          </a:prstGeom>
          <a:noFill/>
        </p:spPr>
        <p:txBody>
          <a:bodyPr wrap="square">
            <a:spAutoFit/>
          </a:bodyPr>
          <a:lstStyle/>
          <a:p>
            <a:r>
              <a:rPr lang="en-US" sz="3200" b="1" dirty="0">
                <a:solidFill>
                  <a:srgbClr val="F88F01"/>
                </a:solidFill>
                <a:latin typeface="Algerian" panose="04020705040A02060702" pitchFamily="82" charset="0"/>
                <a:cs typeface="Times New Roman" panose="02020603050405020304" pitchFamily="18" charset="0"/>
              </a:rPr>
              <a:t> Measures to Improve Sales</a:t>
            </a:r>
          </a:p>
        </p:txBody>
      </p:sp>
      <p:sp>
        <p:nvSpPr>
          <p:cNvPr id="6" name="TextBox 5">
            <a:extLst>
              <a:ext uri="{FF2B5EF4-FFF2-40B4-BE49-F238E27FC236}">
                <a16:creationId xmlns:a16="http://schemas.microsoft.com/office/drawing/2014/main" id="{ECB113B5-EE27-4346-B6A4-C3417D5CF9BE}"/>
              </a:ext>
            </a:extLst>
          </p:cNvPr>
          <p:cNvSpPr txBox="1"/>
          <p:nvPr/>
        </p:nvSpPr>
        <p:spPr>
          <a:xfrm>
            <a:off x="331270" y="974021"/>
            <a:ext cx="11685069" cy="661720"/>
          </a:xfrm>
          <a:prstGeom prst="rect">
            <a:avLst/>
          </a:prstGeom>
          <a:noFill/>
        </p:spPr>
        <p:txBody>
          <a:bodyPr wrap="square" rtlCol="0">
            <a:spAutoFit/>
          </a:bodyPr>
          <a:lstStyle/>
          <a:p>
            <a:endParaRPr lang="en-US" sz="1900" b="1" dirty="0">
              <a:solidFill>
                <a:schemeClr val="accent3"/>
              </a:solidFill>
              <a:latin typeface="Times New Roman" panose="02020603050405020304" pitchFamily="18" charset="0"/>
              <a:cs typeface="Times New Roman" panose="02020603050405020304" pitchFamily="18" charset="0"/>
            </a:endParaRPr>
          </a:p>
          <a:p>
            <a:endParaRPr lang="en-US" dirty="0"/>
          </a:p>
        </p:txBody>
      </p:sp>
      <p:sp>
        <p:nvSpPr>
          <p:cNvPr id="2" name="TextBox 1">
            <a:extLst>
              <a:ext uri="{FF2B5EF4-FFF2-40B4-BE49-F238E27FC236}">
                <a16:creationId xmlns:a16="http://schemas.microsoft.com/office/drawing/2014/main" id="{9A99BF9E-65FF-48BE-89B1-0C4E96CBC594}"/>
              </a:ext>
            </a:extLst>
          </p:cNvPr>
          <p:cNvSpPr txBox="1"/>
          <p:nvPr/>
        </p:nvSpPr>
        <p:spPr>
          <a:xfrm>
            <a:off x="996929" y="1166842"/>
            <a:ext cx="9730338" cy="4524315"/>
          </a:xfrm>
          <a:prstGeom prst="rect">
            <a:avLst/>
          </a:prstGeom>
          <a:noFill/>
        </p:spPr>
        <p:txBody>
          <a:bodyPr wrap="square" rtlCol="0">
            <a:spAutoFit/>
          </a:bodyPr>
          <a:lstStyle/>
          <a:p>
            <a:r>
              <a:rPr lang="en-US" b="1" dirty="0">
                <a:solidFill>
                  <a:schemeClr val="accent3"/>
                </a:solidFill>
                <a:latin typeface="Times New Roman" panose="02020603050405020304" pitchFamily="18" charset="0"/>
                <a:cs typeface="Times New Roman" panose="02020603050405020304" pitchFamily="18" charset="0"/>
              </a:rPr>
              <a:t> </a:t>
            </a:r>
            <a:r>
              <a:rPr lang="en-US" sz="1800" b="1" dirty="0">
                <a:solidFill>
                  <a:schemeClr val="accent3"/>
                </a:solidFill>
                <a:latin typeface="Times New Roman" panose="02020603050405020304" pitchFamily="18" charset="0"/>
                <a:cs typeface="Times New Roman" panose="02020603050405020304" pitchFamily="18" charset="0"/>
              </a:rPr>
              <a:t>INSIGHTS</a:t>
            </a:r>
          </a:p>
          <a:p>
            <a:endParaRPr lang="en-US" b="1" dirty="0">
              <a:solidFill>
                <a:schemeClr val="accent3"/>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b="1" dirty="0">
                <a:solidFill>
                  <a:schemeClr val="accent3"/>
                </a:solidFill>
                <a:latin typeface="Times New Roman" panose="02020603050405020304" pitchFamily="18" charset="0"/>
                <a:cs typeface="Times New Roman" panose="02020603050405020304" pitchFamily="18" charset="0"/>
              </a:rPr>
              <a:t>Targeted Discounts: Stimulate demand by offering discounts on low-sales products and maintain competitiveness with discounts on high-priced items.</a:t>
            </a:r>
          </a:p>
          <a:p>
            <a:pPr marL="285750" indent="-285750">
              <a:buFont typeface="Wingdings" panose="05000000000000000000" pitchFamily="2" charset="2"/>
              <a:buChar char="Ø"/>
            </a:pPr>
            <a:r>
              <a:rPr lang="en-US" b="1" dirty="0">
                <a:solidFill>
                  <a:schemeClr val="accent3"/>
                </a:solidFill>
                <a:latin typeface="Times New Roman" panose="02020603050405020304" pitchFamily="18" charset="0"/>
                <a:cs typeface="Times New Roman" panose="02020603050405020304" pitchFamily="18" charset="0"/>
              </a:rPr>
              <a:t> Tiered Loyalty Program: Introduce tiered loyalty programs with tailored benefits to incentivize customers to move up the loyalty ladder.</a:t>
            </a:r>
          </a:p>
          <a:p>
            <a:pPr marL="285750" indent="-285750">
              <a:buFont typeface="Wingdings" panose="05000000000000000000" pitchFamily="2" charset="2"/>
              <a:buChar char="Ø"/>
            </a:pPr>
            <a:r>
              <a:rPr lang="en-US" b="1" dirty="0">
                <a:solidFill>
                  <a:schemeClr val="accent3"/>
                </a:solidFill>
                <a:latin typeface="Times New Roman" panose="02020603050405020304" pitchFamily="18" charset="0"/>
                <a:cs typeface="Times New Roman" panose="02020603050405020304" pitchFamily="18" charset="0"/>
              </a:rPr>
              <a:t> Exclusive Deals: Provide tier-specific deals to reward customer loyalty and tailor discounts based on preferences and purchase history.</a:t>
            </a:r>
          </a:p>
          <a:p>
            <a:pPr marL="285750" indent="-285750">
              <a:buFont typeface="Wingdings" panose="05000000000000000000" pitchFamily="2" charset="2"/>
              <a:buChar char="Ø"/>
            </a:pPr>
            <a:r>
              <a:rPr lang="en-US" b="1" dirty="0">
                <a:solidFill>
                  <a:schemeClr val="accent3"/>
                </a:solidFill>
                <a:latin typeface="Times New Roman" panose="02020603050405020304" pitchFamily="18" charset="0"/>
                <a:cs typeface="Times New Roman" panose="02020603050405020304" pitchFamily="18" charset="0"/>
              </a:rPr>
              <a:t>Priority Support: Enhance the shopping experience with priority customer support for valued members to resolve issues efficiently.</a:t>
            </a:r>
          </a:p>
          <a:p>
            <a:pPr marL="285750" indent="-285750">
              <a:buFont typeface="Wingdings" panose="05000000000000000000" pitchFamily="2" charset="2"/>
              <a:buChar char="Ø"/>
            </a:pPr>
            <a:r>
              <a:rPr lang="en-US" b="1" dirty="0">
                <a:solidFill>
                  <a:schemeClr val="accent3"/>
                </a:solidFill>
                <a:latin typeface="Times New Roman" panose="02020603050405020304" pitchFamily="18" charset="0"/>
                <a:cs typeface="Times New Roman" panose="02020603050405020304" pitchFamily="18" charset="0"/>
              </a:rPr>
              <a:t> Surprise Rewards: Foster loyalty with occasional rewards like bonus discounts and freebies to create memorable experiences and encourage repeat purchases.</a:t>
            </a:r>
          </a:p>
          <a:p>
            <a:pPr marL="285750" indent="-285750">
              <a:buFont typeface="Wingdings" panose="05000000000000000000" pitchFamily="2" charset="2"/>
              <a:buChar char="Ø"/>
            </a:pPr>
            <a:r>
              <a:rPr lang="en-US" b="1" dirty="0">
                <a:solidFill>
                  <a:schemeClr val="accent3"/>
                </a:solidFill>
                <a:latin typeface="Times New Roman" panose="02020603050405020304" pitchFamily="18" charset="0"/>
                <a:cs typeface="Times New Roman" panose="02020603050405020304" pitchFamily="18" charset="0"/>
              </a:rPr>
              <a:t> Feedback Mechanism: Gather insights through feedback mechanisms to continuously optimize the loyalty program based on customer preferences.</a:t>
            </a:r>
          </a:p>
          <a:p>
            <a:pPr marL="285750" indent="-285750">
              <a:buFont typeface="Wingdings" panose="05000000000000000000" pitchFamily="2" charset="2"/>
              <a:buChar char="Ø"/>
            </a:pPr>
            <a:r>
              <a:rPr lang="en-US" b="1" dirty="0">
                <a:solidFill>
                  <a:schemeClr val="accent3"/>
                </a:solidFill>
                <a:latin typeface="Times New Roman" panose="02020603050405020304" pitchFamily="18" charset="0"/>
                <a:cs typeface="Times New Roman" panose="02020603050405020304" pitchFamily="18" charset="0"/>
              </a:rPr>
              <a:t>Reduce Waiting Time: Improve customer satisfaction by focusing on reducing waiting times, particularly for products shipped from abroad.</a:t>
            </a:r>
            <a:endParaRPr lang="en-IN" b="1" dirty="0">
              <a:solidFill>
                <a:schemeClr val="accent3"/>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43989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14208AA-5BE1-4EED-8D75-D47047E201A1}"/>
              </a:ext>
            </a:extLst>
          </p:cNvPr>
          <p:cNvSpPr txBox="1"/>
          <p:nvPr/>
        </p:nvSpPr>
        <p:spPr>
          <a:xfrm>
            <a:off x="2598198" y="2867487"/>
            <a:ext cx="6995604" cy="1631216"/>
          </a:xfrm>
          <a:prstGeom prst="rect">
            <a:avLst/>
          </a:prstGeom>
          <a:noFill/>
        </p:spPr>
        <p:txBody>
          <a:bodyPr wrap="square" rtlCol="0">
            <a:spAutoFit/>
          </a:bodyPr>
          <a:lstStyle/>
          <a:p>
            <a:r>
              <a:rPr lang="en-US" sz="10000" dirty="0">
                <a:latin typeface="Algerian" panose="04020705040A02060702" pitchFamily="82" charset="0"/>
              </a:rPr>
              <a:t>reports</a:t>
            </a:r>
            <a:endParaRPr lang="en-IN" sz="10000" dirty="0">
              <a:latin typeface="Algerian" panose="04020705040A02060702" pitchFamily="82" charset="0"/>
            </a:endParaRPr>
          </a:p>
        </p:txBody>
      </p:sp>
    </p:spTree>
    <p:extLst>
      <p:ext uri="{BB962C8B-B14F-4D97-AF65-F5344CB8AC3E}">
        <p14:creationId xmlns:p14="http://schemas.microsoft.com/office/powerpoint/2010/main" val="5525682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F14C1B-B006-496A-886D-B327981F8FFD}"/>
              </a:ext>
            </a:extLst>
          </p:cNvPr>
          <p:cNvPicPr>
            <a:picLocks noChangeAspect="1"/>
          </p:cNvPicPr>
          <p:nvPr/>
        </p:nvPicPr>
        <p:blipFill rotWithShape="1">
          <a:blip r:embed="rId2"/>
          <a:srcRect l="1026" t="522" b="1726"/>
          <a:stretch/>
        </p:blipFill>
        <p:spPr>
          <a:xfrm>
            <a:off x="404260" y="609870"/>
            <a:ext cx="11152472" cy="6138159"/>
          </a:xfrm>
          <a:prstGeom prst="rect">
            <a:avLst/>
          </a:prstGeom>
        </p:spPr>
      </p:pic>
      <p:sp>
        <p:nvSpPr>
          <p:cNvPr id="5" name="TextBox 4">
            <a:extLst>
              <a:ext uri="{FF2B5EF4-FFF2-40B4-BE49-F238E27FC236}">
                <a16:creationId xmlns:a16="http://schemas.microsoft.com/office/drawing/2014/main" id="{8E336A5E-7601-4373-9825-B62C457BD58A}"/>
              </a:ext>
            </a:extLst>
          </p:cNvPr>
          <p:cNvSpPr txBox="1"/>
          <p:nvPr/>
        </p:nvSpPr>
        <p:spPr>
          <a:xfrm>
            <a:off x="-1604" y="109971"/>
            <a:ext cx="1705276" cy="369332"/>
          </a:xfrm>
          <a:prstGeom prst="rect">
            <a:avLst/>
          </a:prstGeom>
          <a:noFill/>
        </p:spPr>
        <p:txBody>
          <a:bodyPr wrap="square">
            <a:spAutoFit/>
          </a:bodyPr>
          <a:lstStyle/>
          <a:p>
            <a:pPr algn="ctr"/>
            <a:r>
              <a:rPr lang="en-US" sz="1800" dirty="0">
                <a:latin typeface="Algerian" panose="04020705040A02060702" pitchFamily="82" charset="0"/>
              </a:rPr>
              <a:t>Main tab</a:t>
            </a:r>
            <a:endParaRPr lang="en-IN" sz="1800" dirty="0">
              <a:latin typeface="Algerian" panose="04020705040A02060702" pitchFamily="82" charset="0"/>
            </a:endParaRPr>
          </a:p>
        </p:txBody>
      </p:sp>
    </p:spTree>
    <p:extLst>
      <p:ext uri="{BB962C8B-B14F-4D97-AF65-F5344CB8AC3E}">
        <p14:creationId xmlns:p14="http://schemas.microsoft.com/office/powerpoint/2010/main" val="20768136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6F3EF9-592B-4116-83F1-A1773791FE8B}"/>
              </a:ext>
            </a:extLst>
          </p:cNvPr>
          <p:cNvPicPr>
            <a:picLocks noChangeAspect="1"/>
          </p:cNvPicPr>
          <p:nvPr/>
        </p:nvPicPr>
        <p:blipFill rotWithShape="1">
          <a:blip r:embed="rId2"/>
          <a:srcRect l="1106" r="762" b="827"/>
          <a:stretch/>
        </p:blipFill>
        <p:spPr>
          <a:xfrm>
            <a:off x="657726" y="490888"/>
            <a:ext cx="10876547" cy="6140917"/>
          </a:xfrm>
          <a:prstGeom prst="rect">
            <a:avLst/>
          </a:prstGeom>
        </p:spPr>
      </p:pic>
      <p:sp>
        <p:nvSpPr>
          <p:cNvPr id="6" name="TextBox 5">
            <a:extLst>
              <a:ext uri="{FF2B5EF4-FFF2-40B4-BE49-F238E27FC236}">
                <a16:creationId xmlns:a16="http://schemas.microsoft.com/office/drawing/2014/main" id="{8DBC4631-BE97-456A-8E41-3F21EF163DAE}"/>
              </a:ext>
            </a:extLst>
          </p:cNvPr>
          <p:cNvSpPr txBox="1"/>
          <p:nvPr/>
        </p:nvSpPr>
        <p:spPr>
          <a:xfrm>
            <a:off x="0" y="108284"/>
            <a:ext cx="1898584" cy="382604"/>
          </a:xfrm>
          <a:prstGeom prst="rect">
            <a:avLst/>
          </a:prstGeom>
          <a:noFill/>
        </p:spPr>
        <p:txBody>
          <a:bodyPr wrap="square">
            <a:spAutoFit/>
          </a:bodyPr>
          <a:lstStyle/>
          <a:p>
            <a:pPr algn="ctr"/>
            <a:r>
              <a:rPr lang="en-US" dirty="0">
                <a:latin typeface="Algerian" panose="04020705040A02060702" pitchFamily="82" charset="0"/>
              </a:rPr>
              <a:t>Product </a:t>
            </a:r>
            <a:r>
              <a:rPr lang="en-US" sz="1800" dirty="0">
                <a:latin typeface="Algerian" panose="04020705040A02060702" pitchFamily="82" charset="0"/>
              </a:rPr>
              <a:t>tab</a:t>
            </a:r>
            <a:endParaRPr lang="en-IN" sz="1800" dirty="0">
              <a:latin typeface="Algerian" panose="04020705040A02060702" pitchFamily="82" charset="0"/>
            </a:endParaRPr>
          </a:p>
        </p:txBody>
      </p:sp>
    </p:spTree>
    <p:extLst>
      <p:ext uri="{BB962C8B-B14F-4D97-AF65-F5344CB8AC3E}">
        <p14:creationId xmlns:p14="http://schemas.microsoft.com/office/powerpoint/2010/main" val="17722297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59E343-4F6B-4E85-9AD5-83D6F246B3BB}"/>
              </a:ext>
            </a:extLst>
          </p:cNvPr>
          <p:cNvPicPr>
            <a:picLocks noChangeAspect="1"/>
          </p:cNvPicPr>
          <p:nvPr/>
        </p:nvPicPr>
        <p:blipFill rotWithShape="1">
          <a:blip r:embed="rId2"/>
          <a:srcRect l="1500" t="1070" r="1079"/>
          <a:stretch/>
        </p:blipFill>
        <p:spPr>
          <a:xfrm>
            <a:off x="517800" y="567890"/>
            <a:ext cx="11156400" cy="6130497"/>
          </a:xfrm>
          <a:prstGeom prst="rect">
            <a:avLst/>
          </a:prstGeom>
        </p:spPr>
      </p:pic>
      <p:sp>
        <p:nvSpPr>
          <p:cNvPr id="4" name="TextBox 3">
            <a:extLst>
              <a:ext uri="{FF2B5EF4-FFF2-40B4-BE49-F238E27FC236}">
                <a16:creationId xmlns:a16="http://schemas.microsoft.com/office/drawing/2014/main" id="{2A1474C1-F88C-431B-9984-D1D9DDD29414}"/>
              </a:ext>
            </a:extLst>
          </p:cNvPr>
          <p:cNvSpPr txBox="1"/>
          <p:nvPr/>
        </p:nvSpPr>
        <p:spPr>
          <a:xfrm>
            <a:off x="257476" y="159613"/>
            <a:ext cx="6097604" cy="369332"/>
          </a:xfrm>
          <a:prstGeom prst="rect">
            <a:avLst/>
          </a:prstGeom>
          <a:noFill/>
        </p:spPr>
        <p:txBody>
          <a:bodyPr wrap="square">
            <a:spAutoFit/>
          </a:bodyPr>
          <a:lstStyle/>
          <a:p>
            <a:r>
              <a:rPr lang="en-IN" dirty="0">
                <a:latin typeface="Algerian" panose="04020705040A02060702" pitchFamily="82" charset="0"/>
              </a:rPr>
              <a:t>individual Product Tab</a:t>
            </a:r>
          </a:p>
        </p:txBody>
      </p:sp>
    </p:spTree>
    <p:extLst>
      <p:ext uri="{BB962C8B-B14F-4D97-AF65-F5344CB8AC3E}">
        <p14:creationId xmlns:p14="http://schemas.microsoft.com/office/powerpoint/2010/main" val="12010097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04658-168E-4137-B1BC-E69FA06D9BFA}"/>
              </a:ext>
            </a:extLst>
          </p:cNvPr>
          <p:cNvSpPr>
            <a:spLocks noGrp="1"/>
          </p:cNvSpPr>
          <p:nvPr>
            <p:ph type="title"/>
          </p:nvPr>
        </p:nvSpPr>
        <p:spPr/>
        <p:txBody>
          <a:bodyPr/>
          <a:lstStyle/>
          <a:p>
            <a:r>
              <a:rPr lang="en-US" dirty="0">
                <a:latin typeface="Algerian" panose="04020705040A02060702" pitchFamily="82" charset="0"/>
              </a:rPr>
              <a:t>conclusion</a:t>
            </a:r>
            <a:endParaRPr lang="en-IN" dirty="0">
              <a:latin typeface="Algerian" panose="04020705040A02060702" pitchFamily="82" charset="0"/>
            </a:endParaRPr>
          </a:p>
        </p:txBody>
      </p:sp>
      <p:sp>
        <p:nvSpPr>
          <p:cNvPr id="9" name="Rectangle 8">
            <a:extLst>
              <a:ext uri="{FF2B5EF4-FFF2-40B4-BE49-F238E27FC236}">
                <a16:creationId xmlns:a16="http://schemas.microsoft.com/office/drawing/2014/main" id="{B8750DD2-BF38-4BAA-8432-BB87D10A1CC8}"/>
              </a:ext>
            </a:extLst>
          </p:cNvPr>
          <p:cNvSpPr/>
          <p:nvPr/>
        </p:nvSpPr>
        <p:spPr>
          <a:xfrm>
            <a:off x="646111" y="1403734"/>
            <a:ext cx="10260531" cy="450617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0E63C2C1-44DA-412C-8839-4265D1AC4130}"/>
              </a:ext>
            </a:extLst>
          </p:cNvPr>
          <p:cNvSpPr txBox="1"/>
          <p:nvPr/>
        </p:nvSpPr>
        <p:spPr>
          <a:xfrm>
            <a:off x="1002246" y="2139788"/>
            <a:ext cx="9404723" cy="3170099"/>
          </a:xfrm>
          <a:prstGeom prst="rect">
            <a:avLst/>
          </a:prstGeom>
          <a:noFill/>
        </p:spPr>
        <p:txBody>
          <a:bodyPr wrap="square" rtlCol="0">
            <a:spAutoFit/>
          </a:bodyPr>
          <a:lstStyle/>
          <a:p>
            <a:r>
              <a:rPr lang="en-US" sz="2000" dirty="0">
                <a:ln w="0">
                  <a:solidFill>
                    <a:schemeClr val="accent3"/>
                  </a:solidFill>
                </a:ln>
                <a:solidFill>
                  <a:schemeClr val="accent3"/>
                </a:solidFill>
                <a:effectLst>
                  <a:glow rad="228600">
                    <a:schemeClr val="accent1">
                      <a:satMod val="175000"/>
                      <a:alpha val="40000"/>
                    </a:schemeClr>
                  </a:glow>
                  <a:outerShdw blurRad="38100" dist="19050" dir="2700000" algn="tl" rotWithShape="0">
                    <a:schemeClr val="dk1">
                      <a:alpha val="40000"/>
                    </a:schemeClr>
                  </a:outerShdw>
                </a:effectLst>
              </a:rPr>
              <a:t> Amazon's data analysis reveals significant insights that can drive strategic enhancements to maintain its current performance and elevate customer satisfaction. The analysis highlights trends in customer acquisition, product revenue breakdowns, and regional sales distribution. Leveraging this information, Amazon can implement targeted strategies such as offering discounts, introducing loyalty programs, and optimizing delivery times to foster customer loyalty and drive sales. By prioritizing customer needs and continuously refining its approach based on data-driven insights, Amazon is well-positioned to sustain its success and further strengthen its market leadership in the e-commerce industry.</a:t>
            </a:r>
            <a:endParaRPr lang="en-IN" sz="2000" dirty="0">
              <a:ln w="0">
                <a:solidFill>
                  <a:schemeClr val="accent3"/>
                </a:solidFill>
              </a:ln>
              <a:solidFill>
                <a:schemeClr val="accent3"/>
              </a:solidFill>
              <a:effectLst>
                <a:glow rad="228600">
                  <a:schemeClr val="accent1">
                    <a:satMod val="175000"/>
                    <a:alpha val="40000"/>
                  </a:schemeClr>
                </a:glow>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9922484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DC76FB40-053B-48BC-A345-1B07B4B44ED5}"/>
              </a:ext>
            </a:extLst>
          </p:cNvPr>
          <p:cNvSpPr txBox="1"/>
          <p:nvPr/>
        </p:nvSpPr>
        <p:spPr>
          <a:xfrm>
            <a:off x="1097281" y="2820202"/>
            <a:ext cx="10135402" cy="1323439"/>
          </a:xfrm>
          <a:prstGeom prst="rect">
            <a:avLst/>
          </a:prstGeom>
          <a:noFill/>
        </p:spPr>
        <p:txBody>
          <a:bodyPr wrap="square" rtlCol="0">
            <a:prstTxWarp prst="textArchDown">
              <a:avLst/>
            </a:prstTxWarp>
            <a:spAutoFit/>
          </a:bodyPr>
          <a:lstStyle/>
          <a:p>
            <a:pPr algn="ctr"/>
            <a:r>
              <a:rPr lang="en-US" sz="9600" dirty="0">
                <a:latin typeface="Algerian" panose="04020705040A02060702" pitchFamily="82" charset="0"/>
              </a:rPr>
              <a:t>THANK YOU</a:t>
            </a:r>
            <a:endParaRPr lang="en-IN" sz="9600" dirty="0">
              <a:latin typeface="Algerian" panose="04020705040A02060702" pitchFamily="82" charset="0"/>
            </a:endParaRPr>
          </a:p>
        </p:txBody>
      </p:sp>
    </p:spTree>
    <p:extLst>
      <p:ext uri="{BB962C8B-B14F-4D97-AF65-F5344CB8AC3E}">
        <p14:creationId xmlns:p14="http://schemas.microsoft.com/office/powerpoint/2010/main" val="3093021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68DBF01-C478-4218-AC65-8393984D83DA}"/>
              </a:ext>
            </a:extLst>
          </p:cNvPr>
          <p:cNvSpPr txBox="1"/>
          <p:nvPr/>
        </p:nvSpPr>
        <p:spPr>
          <a:xfrm>
            <a:off x="272715" y="750770"/>
            <a:ext cx="5967664" cy="707886"/>
          </a:xfrm>
          <a:prstGeom prst="rect">
            <a:avLst/>
          </a:prstGeom>
          <a:noFill/>
        </p:spPr>
        <p:txBody>
          <a:bodyPr wrap="square" rtlCol="0">
            <a:spAutoFit/>
          </a:bodyPr>
          <a:lstStyle/>
          <a:p>
            <a:r>
              <a:rPr lang="en-US" sz="4000" dirty="0">
                <a:ln w="0">
                  <a:solidFill>
                    <a:srgbClr val="F89400"/>
                  </a:solidFill>
                </a:ln>
                <a:solidFill>
                  <a:srgbClr val="D8D8D8"/>
                </a:solidFill>
                <a:effectLst>
                  <a:outerShdw blurRad="38100" dist="19050" dir="2700000" algn="tl" rotWithShape="0">
                    <a:schemeClr val="dk1">
                      <a:alpha val="40000"/>
                    </a:schemeClr>
                  </a:outerShdw>
                </a:effectLst>
                <a:latin typeface="Algerian" panose="04020705040A02060702" pitchFamily="82" charset="0"/>
              </a:rPr>
              <a:t>Problem</a:t>
            </a:r>
            <a:r>
              <a:rPr lang="en-US" sz="4000" dirty="0">
                <a:latin typeface="Algerian" panose="04020705040A02060702" pitchFamily="82" charset="0"/>
              </a:rPr>
              <a:t> </a:t>
            </a:r>
            <a:r>
              <a:rPr lang="en-US" sz="4000" dirty="0">
                <a:ln w="0">
                  <a:solidFill>
                    <a:srgbClr val="F89400"/>
                  </a:solidFill>
                </a:ln>
                <a:solidFill>
                  <a:srgbClr val="D8D8D8"/>
                </a:solidFill>
                <a:effectLst>
                  <a:outerShdw blurRad="38100" dist="19050" dir="2700000" algn="tl" rotWithShape="0">
                    <a:schemeClr val="dk1">
                      <a:alpha val="40000"/>
                    </a:schemeClr>
                  </a:outerShdw>
                </a:effectLst>
                <a:latin typeface="Algerian" panose="04020705040A02060702" pitchFamily="82" charset="0"/>
              </a:rPr>
              <a:t>Statement</a:t>
            </a:r>
            <a:endParaRPr lang="en-IN" sz="4000" dirty="0">
              <a:ln w="0">
                <a:solidFill>
                  <a:srgbClr val="F89400"/>
                </a:solidFill>
              </a:ln>
              <a:solidFill>
                <a:srgbClr val="D8D8D8"/>
              </a:solidFill>
              <a:effectLst>
                <a:outerShdw blurRad="38100" dist="19050" dir="2700000" algn="tl" rotWithShape="0">
                  <a:schemeClr val="dk1">
                    <a:alpha val="40000"/>
                  </a:schemeClr>
                </a:outerShdw>
              </a:effectLst>
              <a:latin typeface="Algerian" panose="04020705040A02060702" pitchFamily="82" charset="0"/>
            </a:endParaRPr>
          </a:p>
        </p:txBody>
      </p:sp>
      <p:sp>
        <p:nvSpPr>
          <p:cNvPr id="5" name="TextBox 4">
            <a:extLst>
              <a:ext uri="{FF2B5EF4-FFF2-40B4-BE49-F238E27FC236}">
                <a16:creationId xmlns:a16="http://schemas.microsoft.com/office/drawing/2014/main" id="{D24ACC69-27F0-4C51-BAA3-2C72C15E7FA4}"/>
              </a:ext>
            </a:extLst>
          </p:cNvPr>
          <p:cNvSpPr txBox="1"/>
          <p:nvPr/>
        </p:nvSpPr>
        <p:spPr>
          <a:xfrm>
            <a:off x="1135779" y="2146434"/>
            <a:ext cx="9644515" cy="3416320"/>
          </a:xfrm>
          <a:prstGeom prst="rect">
            <a:avLst/>
          </a:prstGeom>
          <a:noFill/>
        </p:spPr>
        <p:txBody>
          <a:bodyPr wrap="square" rtlCol="0">
            <a:spAutoFit/>
          </a:bodyPr>
          <a:lstStyle/>
          <a:p>
            <a:pPr marL="342900" indent="-342900">
              <a:buFont typeface="Wingdings" panose="05000000000000000000" pitchFamily="2" charset="2"/>
              <a:buChar char="v"/>
            </a:pPr>
            <a:r>
              <a:rPr lang="en-US" sz="2400" b="1" i="0" dirty="0">
                <a:solidFill>
                  <a:srgbClr val="F88F01"/>
                </a:solidFill>
                <a:effectLst/>
                <a:latin typeface="Switzer"/>
              </a:rPr>
              <a:t>You are working as a business analyst at Amazon, a company currently performing well. The stakeholders wish to maintain this level of performance  and seek improvement. For this purpose, they want to devise new strategies.</a:t>
            </a:r>
          </a:p>
          <a:p>
            <a:endParaRPr lang="en-US" sz="2400" dirty="0">
              <a:solidFill>
                <a:schemeClr val="bg2">
                  <a:lumMod val="40000"/>
                  <a:lumOff val="60000"/>
                </a:schemeClr>
              </a:solidFill>
              <a:latin typeface="Switzer"/>
            </a:endParaRPr>
          </a:p>
          <a:p>
            <a:pPr marL="342900" indent="-342900">
              <a:buFont typeface="Wingdings" panose="05000000000000000000" pitchFamily="2" charset="2"/>
              <a:buChar char="v"/>
            </a:pPr>
            <a:r>
              <a:rPr lang="en-US" sz="2400" b="1" i="0" dirty="0">
                <a:solidFill>
                  <a:srgbClr val="F88F01"/>
                </a:solidFill>
                <a:effectLst/>
                <a:latin typeface="Switzer"/>
              </a:rPr>
              <a:t>You are part of a team exploring new ways to benefit customers, such as offering more discounts and Prime membership perks. Could you suggest additional methods to identify and reward customers and enhance their shopping experience? </a:t>
            </a:r>
            <a:endParaRPr lang="en-IN" sz="2400" b="1" dirty="0">
              <a:solidFill>
                <a:srgbClr val="F88F01"/>
              </a:solidFill>
            </a:endParaRPr>
          </a:p>
        </p:txBody>
      </p:sp>
    </p:spTree>
    <p:extLst>
      <p:ext uri="{BB962C8B-B14F-4D97-AF65-F5344CB8AC3E}">
        <p14:creationId xmlns:p14="http://schemas.microsoft.com/office/powerpoint/2010/main" val="475003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68DBF01-C478-4218-AC65-8393984D83DA}"/>
              </a:ext>
            </a:extLst>
          </p:cNvPr>
          <p:cNvSpPr txBox="1"/>
          <p:nvPr/>
        </p:nvSpPr>
        <p:spPr>
          <a:xfrm>
            <a:off x="522972" y="731519"/>
            <a:ext cx="5967664" cy="830997"/>
          </a:xfrm>
          <a:prstGeom prst="rect">
            <a:avLst/>
          </a:prstGeom>
          <a:noFill/>
        </p:spPr>
        <p:txBody>
          <a:bodyPr wrap="square" rtlCol="0">
            <a:spAutoFit/>
          </a:bodyPr>
          <a:lstStyle/>
          <a:p>
            <a:r>
              <a:rPr lang="en-US" sz="4800" dirty="0">
                <a:ln w="0">
                  <a:solidFill>
                    <a:srgbClr val="F89400"/>
                  </a:solidFill>
                </a:ln>
                <a:solidFill>
                  <a:srgbClr val="D8D8D8"/>
                </a:solidFill>
                <a:effectLst>
                  <a:outerShdw blurRad="38100" dist="19050" dir="2700000" algn="tl" rotWithShape="0">
                    <a:schemeClr val="dk1">
                      <a:alpha val="40000"/>
                    </a:schemeClr>
                  </a:outerShdw>
                </a:effectLst>
                <a:latin typeface="Algerian" panose="04020705040A02060702" pitchFamily="82" charset="0"/>
              </a:rPr>
              <a:t>Objective</a:t>
            </a:r>
            <a:endParaRPr lang="en-IN" sz="4800" dirty="0">
              <a:ln w="0">
                <a:solidFill>
                  <a:srgbClr val="F89400"/>
                </a:solidFill>
              </a:ln>
              <a:solidFill>
                <a:srgbClr val="D8D8D8"/>
              </a:solidFill>
              <a:effectLst>
                <a:outerShdw blurRad="38100" dist="19050" dir="2700000" algn="tl" rotWithShape="0">
                  <a:schemeClr val="dk1">
                    <a:alpha val="40000"/>
                  </a:schemeClr>
                </a:outerShdw>
              </a:effectLst>
              <a:latin typeface="Algerian" panose="04020705040A02060702" pitchFamily="82" charset="0"/>
            </a:endParaRPr>
          </a:p>
        </p:txBody>
      </p:sp>
      <p:sp>
        <p:nvSpPr>
          <p:cNvPr id="5" name="TextBox 4">
            <a:extLst>
              <a:ext uri="{FF2B5EF4-FFF2-40B4-BE49-F238E27FC236}">
                <a16:creationId xmlns:a16="http://schemas.microsoft.com/office/drawing/2014/main" id="{D24ACC69-27F0-4C51-BAA3-2C72C15E7FA4}"/>
              </a:ext>
            </a:extLst>
          </p:cNvPr>
          <p:cNvSpPr txBox="1"/>
          <p:nvPr/>
        </p:nvSpPr>
        <p:spPr>
          <a:xfrm>
            <a:off x="195713" y="2057725"/>
            <a:ext cx="12108581" cy="3970318"/>
          </a:xfrm>
          <a:prstGeom prst="rect">
            <a:avLst/>
          </a:prstGeom>
          <a:noFill/>
        </p:spPr>
        <p:txBody>
          <a:bodyPr wrap="square" rtlCol="0">
            <a:spAutoFit/>
          </a:bodyPr>
          <a:lstStyle/>
          <a:p>
            <a:pPr marL="342900" indent="-342900">
              <a:buFont typeface="Wingdings" panose="05000000000000000000" pitchFamily="2" charset="2"/>
              <a:buChar char="Ø"/>
            </a:pPr>
            <a:r>
              <a:rPr lang="en-US" sz="2800" b="1" dirty="0">
                <a:solidFill>
                  <a:srgbClr val="F88F01"/>
                </a:solidFill>
                <a:latin typeface="Times New Roman" panose="02020603050405020304" pitchFamily="18" charset="0"/>
                <a:cs typeface="Times New Roman" panose="02020603050405020304" pitchFamily="18" charset="0"/>
              </a:rPr>
              <a:t> Identifying Unique Customers Over the Year</a:t>
            </a:r>
          </a:p>
          <a:p>
            <a:pPr marL="342900" indent="-342900">
              <a:buFont typeface="Wingdings" panose="05000000000000000000" pitchFamily="2" charset="2"/>
              <a:buChar char="Ø"/>
            </a:pPr>
            <a:r>
              <a:rPr lang="en-US" sz="2800" b="1" dirty="0">
                <a:solidFill>
                  <a:srgbClr val="F88F01"/>
                </a:solidFill>
                <a:latin typeface="Times New Roman" panose="02020603050405020304" pitchFamily="18" charset="0"/>
                <a:cs typeface="Times New Roman" panose="02020603050405020304" pitchFamily="18" charset="0"/>
              </a:rPr>
              <a:t> Evaluating Product Revenue Breakdown</a:t>
            </a:r>
          </a:p>
          <a:p>
            <a:pPr marL="342900" indent="-342900">
              <a:buFont typeface="Wingdings" panose="05000000000000000000" pitchFamily="2" charset="2"/>
              <a:buChar char="Ø"/>
            </a:pPr>
            <a:r>
              <a:rPr lang="en-US" sz="2800" b="1" dirty="0">
                <a:solidFill>
                  <a:srgbClr val="F88F01"/>
                </a:solidFill>
                <a:latin typeface="Times New Roman" panose="02020603050405020304" pitchFamily="18" charset="0"/>
                <a:cs typeface="Times New Roman" panose="02020603050405020304" pitchFamily="18" charset="0"/>
              </a:rPr>
              <a:t> Analyzing the Impact of Product Ratings on Sales</a:t>
            </a:r>
          </a:p>
          <a:p>
            <a:pPr marL="342900" indent="-342900">
              <a:buFont typeface="Wingdings" panose="05000000000000000000" pitchFamily="2" charset="2"/>
              <a:buChar char="Ø"/>
            </a:pPr>
            <a:r>
              <a:rPr lang="en-US" sz="2800" b="1" dirty="0">
                <a:solidFill>
                  <a:srgbClr val="F88F01"/>
                </a:solidFill>
                <a:latin typeface="Times New Roman" panose="02020603050405020304" pitchFamily="18" charset="0"/>
                <a:cs typeface="Times New Roman" panose="02020603050405020304" pitchFamily="18" charset="0"/>
              </a:rPr>
              <a:t> Identifying Localities with Revenue Distribution</a:t>
            </a:r>
          </a:p>
          <a:p>
            <a:pPr marL="342900" indent="-342900">
              <a:buFont typeface="Wingdings" panose="05000000000000000000" pitchFamily="2" charset="2"/>
              <a:buChar char="Ø"/>
            </a:pPr>
            <a:r>
              <a:rPr lang="en-US" sz="2800" b="1" dirty="0">
                <a:solidFill>
                  <a:srgbClr val="F88F01"/>
                </a:solidFill>
                <a:latin typeface="Times New Roman" panose="02020603050405020304" pitchFamily="18" charset="0"/>
                <a:cs typeface="Times New Roman" panose="02020603050405020304" pitchFamily="18" charset="0"/>
              </a:rPr>
              <a:t> Identifying Popular Products, Categories, and Subcategories</a:t>
            </a:r>
          </a:p>
          <a:p>
            <a:pPr marL="342900" indent="-342900">
              <a:buFont typeface="Wingdings" panose="05000000000000000000" pitchFamily="2" charset="2"/>
              <a:buChar char="Ø"/>
            </a:pPr>
            <a:r>
              <a:rPr lang="en-US" sz="2800" b="1" dirty="0">
                <a:solidFill>
                  <a:srgbClr val="F88F01"/>
                </a:solidFill>
                <a:latin typeface="Times New Roman" panose="02020603050405020304" pitchFamily="18" charset="0"/>
                <a:cs typeface="Times New Roman" panose="02020603050405020304" pitchFamily="18" charset="0"/>
              </a:rPr>
              <a:t> Evaluating the Waiting Period Based on Delivery Type</a:t>
            </a:r>
          </a:p>
          <a:p>
            <a:pPr marL="342900" indent="-342900">
              <a:buFont typeface="Wingdings" panose="05000000000000000000" pitchFamily="2" charset="2"/>
              <a:buChar char="Ø"/>
            </a:pPr>
            <a:r>
              <a:rPr lang="en-US" sz="2800" b="1" dirty="0">
                <a:solidFill>
                  <a:srgbClr val="F88F01"/>
                </a:solidFill>
                <a:latin typeface="Times New Roman" panose="02020603050405020304" pitchFamily="18" charset="0"/>
                <a:cs typeface="Times New Roman" panose="02020603050405020304" pitchFamily="18" charset="0"/>
              </a:rPr>
              <a:t> Analyzing the Relationship Between Shipping Fees and Product Categories</a:t>
            </a:r>
          </a:p>
          <a:p>
            <a:pPr marL="342900" indent="-342900">
              <a:buFont typeface="Wingdings" panose="05000000000000000000" pitchFamily="2" charset="2"/>
              <a:buChar char="Ø"/>
            </a:pPr>
            <a:r>
              <a:rPr lang="en-US" sz="2800" b="1" dirty="0">
                <a:solidFill>
                  <a:srgbClr val="F88F01"/>
                </a:solidFill>
                <a:latin typeface="Times New Roman" panose="02020603050405020304" pitchFamily="18" charset="0"/>
                <a:cs typeface="Times New Roman" panose="02020603050405020304" pitchFamily="18" charset="0"/>
              </a:rPr>
              <a:t> Proposed Measures to Improve Sales</a:t>
            </a:r>
          </a:p>
          <a:p>
            <a:pPr marL="342900" indent="-342900">
              <a:buFont typeface="Wingdings" panose="05000000000000000000" pitchFamily="2" charset="2"/>
              <a:buChar char="Ø"/>
            </a:pPr>
            <a:r>
              <a:rPr lang="en-US" sz="2800" b="1" dirty="0">
                <a:solidFill>
                  <a:srgbClr val="F88F01"/>
                </a:solidFill>
                <a:latin typeface="Times New Roman" panose="02020603050405020304" pitchFamily="18" charset="0"/>
                <a:cs typeface="Times New Roman" panose="02020603050405020304" pitchFamily="18" charset="0"/>
              </a:rPr>
              <a:t>Reports</a:t>
            </a:r>
          </a:p>
        </p:txBody>
      </p:sp>
    </p:spTree>
    <p:extLst>
      <p:ext uri="{BB962C8B-B14F-4D97-AF65-F5344CB8AC3E}">
        <p14:creationId xmlns:p14="http://schemas.microsoft.com/office/powerpoint/2010/main" val="1054496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15E0072-D618-4F7B-A3A7-2135AE79614A}"/>
              </a:ext>
            </a:extLst>
          </p:cNvPr>
          <p:cNvSpPr txBox="1"/>
          <p:nvPr/>
        </p:nvSpPr>
        <p:spPr>
          <a:xfrm>
            <a:off x="481264" y="320287"/>
            <a:ext cx="5842534" cy="584775"/>
          </a:xfrm>
          <a:prstGeom prst="rect">
            <a:avLst/>
          </a:prstGeom>
          <a:noFill/>
        </p:spPr>
        <p:txBody>
          <a:bodyPr wrap="square" rtlCol="0">
            <a:spAutoFit/>
          </a:bodyPr>
          <a:lstStyle/>
          <a:p>
            <a:r>
              <a:rPr lang="en-US" sz="3200" dirty="0">
                <a:ln w="0">
                  <a:solidFill>
                    <a:srgbClr val="F89400"/>
                  </a:solidFill>
                </a:ln>
                <a:solidFill>
                  <a:srgbClr val="D8D8D8"/>
                </a:solidFill>
                <a:effectLst>
                  <a:outerShdw blurRad="38100" dist="19050" dir="2700000" algn="tl" rotWithShape="0">
                    <a:schemeClr val="dk1">
                      <a:alpha val="40000"/>
                    </a:schemeClr>
                  </a:outerShdw>
                </a:effectLst>
                <a:latin typeface="Algerian" panose="04020705040A02060702" pitchFamily="82" charset="0"/>
              </a:rPr>
              <a:t>approach</a:t>
            </a:r>
            <a:endParaRPr lang="en-IN" sz="3200" dirty="0">
              <a:ln w="0">
                <a:solidFill>
                  <a:srgbClr val="F89400"/>
                </a:solidFill>
              </a:ln>
              <a:solidFill>
                <a:srgbClr val="D8D8D8"/>
              </a:solidFill>
              <a:effectLst>
                <a:outerShdw blurRad="38100" dist="19050" dir="2700000" algn="tl" rotWithShape="0">
                  <a:schemeClr val="dk1">
                    <a:alpha val="40000"/>
                  </a:schemeClr>
                </a:outerShdw>
              </a:effectLst>
              <a:latin typeface="Algerian" panose="04020705040A02060702" pitchFamily="82" charset="0"/>
            </a:endParaRPr>
          </a:p>
        </p:txBody>
      </p:sp>
      <p:sp>
        <p:nvSpPr>
          <p:cNvPr id="3" name="TextBox 2">
            <a:extLst>
              <a:ext uri="{FF2B5EF4-FFF2-40B4-BE49-F238E27FC236}">
                <a16:creationId xmlns:a16="http://schemas.microsoft.com/office/drawing/2014/main" id="{89E8BB8B-022C-4585-85DD-22F576F681AF}"/>
              </a:ext>
            </a:extLst>
          </p:cNvPr>
          <p:cNvSpPr txBox="1"/>
          <p:nvPr/>
        </p:nvSpPr>
        <p:spPr>
          <a:xfrm rot="10800000" flipH="1" flipV="1">
            <a:off x="481264" y="1720840"/>
            <a:ext cx="9817768" cy="3416320"/>
          </a:xfrm>
          <a:prstGeom prst="rect">
            <a:avLst/>
          </a:prstGeom>
          <a:noFill/>
        </p:spPr>
        <p:txBody>
          <a:bodyPr wrap="square" rtlCol="0">
            <a:spAutoFit/>
          </a:bodyPr>
          <a:lstStyle/>
          <a:p>
            <a:pPr marL="285750" indent="-285750">
              <a:buFont typeface="Wingdings" panose="05000000000000000000" pitchFamily="2" charset="2"/>
              <a:buChar char="Ø"/>
            </a:pPr>
            <a:r>
              <a:rPr lang="en-US" b="1" dirty="0">
                <a:solidFill>
                  <a:schemeClr val="accent2">
                    <a:lumMod val="20000"/>
                    <a:lumOff val="80000"/>
                  </a:schemeClr>
                </a:solidFill>
                <a:latin typeface="Times New Roman" panose="02020603050405020304" pitchFamily="18" charset="0"/>
                <a:cs typeface="Times New Roman" panose="02020603050405020304" pitchFamily="18" charset="0"/>
              </a:rPr>
              <a:t> Data Cleaning: Ensure data quality by removing inconsistencies, errors, and missing values to prepare for analysis.</a:t>
            </a:r>
          </a:p>
          <a:p>
            <a:pPr marL="285750" indent="-285750">
              <a:buFont typeface="Wingdings" panose="05000000000000000000" pitchFamily="2" charset="2"/>
              <a:buChar char="Ø"/>
            </a:pPr>
            <a:r>
              <a:rPr lang="en-US" b="1" dirty="0">
                <a:solidFill>
                  <a:schemeClr val="accent2">
                    <a:lumMod val="20000"/>
                    <a:lumOff val="80000"/>
                  </a:schemeClr>
                </a:solidFill>
                <a:latin typeface="Times New Roman" panose="02020603050405020304" pitchFamily="18" charset="0"/>
                <a:cs typeface="Times New Roman" panose="02020603050405020304" pitchFamily="18" charset="0"/>
              </a:rPr>
              <a:t>Key Metrics Identification: Determine metrics such as sales revenue, orders placed, and product ratings to evaluate operational impact.</a:t>
            </a:r>
          </a:p>
          <a:p>
            <a:pPr marL="285750" indent="-285750">
              <a:buFont typeface="Wingdings" panose="05000000000000000000" pitchFamily="2" charset="2"/>
              <a:buChar char="Ø"/>
            </a:pPr>
            <a:r>
              <a:rPr lang="en-US" b="1" dirty="0">
                <a:solidFill>
                  <a:schemeClr val="accent2">
                    <a:lumMod val="20000"/>
                    <a:lumOff val="80000"/>
                  </a:schemeClr>
                </a:solidFill>
                <a:latin typeface="Times New Roman" panose="02020603050405020304" pitchFamily="18" charset="0"/>
                <a:cs typeface="Times New Roman" panose="02020603050405020304" pitchFamily="18" charset="0"/>
              </a:rPr>
              <a:t>Geographical Sales Analysis: Utilize map visualizations to analyze revenue distribution, identifying high and low-performing regions for targeted strategies.</a:t>
            </a:r>
          </a:p>
          <a:p>
            <a:pPr marL="285750" indent="-285750">
              <a:buFont typeface="Wingdings" panose="05000000000000000000" pitchFamily="2" charset="2"/>
              <a:buChar char="Ø"/>
            </a:pPr>
            <a:r>
              <a:rPr lang="en-US" b="1" dirty="0">
                <a:solidFill>
                  <a:schemeClr val="accent2">
                    <a:lumMod val="20000"/>
                    <a:lumOff val="80000"/>
                  </a:schemeClr>
                </a:solidFill>
                <a:latin typeface="Times New Roman" panose="02020603050405020304" pitchFamily="18" charset="0"/>
                <a:cs typeface="Times New Roman" panose="02020603050405020304" pitchFamily="18" charset="0"/>
              </a:rPr>
              <a:t> Product Marketing Focus: Identify underperforming products and develop targeted marketing campaigns to increase visibility and drive sales.</a:t>
            </a:r>
          </a:p>
          <a:p>
            <a:pPr marL="285750" indent="-285750">
              <a:buFont typeface="Wingdings" panose="05000000000000000000" pitchFamily="2" charset="2"/>
              <a:buChar char="Ø"/>
            </a:pPr>
            <a:r>
              <a:rPr lang="en-US" b="1" dirty="0">
                <a:solidFill>
                  <a:schemeClr val="accent2">
                    <a:lumMod val="20000"/>
                    <a:lumOff val="80000"/>
                  </a:schemeClr>
                </a:solidFill>
                <a:latin typeface="Times New Roman" panose="02020603050405020304" pitchFamily="18" charset="0"/>
                <a:cs typeface="Times New Roman" panose="02020603050405020304" pitchFamily="18" charset="0"/>
              </a:rPr>
              <a:t> Loyalty Program Development: Design and implement a tiered customer loyalty program with personalized rewards to enhance customer retention and drive repeat purchases.</a:t>
            </a:r>
          </a:p>
          <a:p>
            <a:pPr marL="285750" indent="-285750">
              <a:buFont typeface="Wingdings" panose="05000000000000000000" pitchFamily="2" charset="2"/>
              <a:buChar char="Ø"/>
            </a:pPr>
            <a:r>
              <a:rPr lang="en-US" b="1" dirty="0">
                <a:solidFill>
                  <a:schemeClr val="accent2">
                    <a:lumMod val="20000"/>
                    <a:lumOff val="80000"/>
                  </a:schemeClr>
                </a:solidFill>
                <a:latin typeface="Times New Roman" panose="02020603050405020304" pitchFamily="18" charset="0"/>
                <a:cs typeface="Times New Roman" panose="02020603050405020304" pitchFamily="18" charset="0"/>
              </a:rPr>
              <a:t> Utilize Power BI for comprehensive data exploration and visualization to gain insights and inform decision-making.</a:t>
            </a:r>
            <a:endParaRPr lang="en-IN" b="1" dirty="0">
              <a:solidFill>
                <a:schemeClr val="accent2">
                  <a:lumMod val="20000"/>
                  <a:lumOff val="8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7785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80D7994-C722-4A19-A5E6-65C13E323B06}"/>
              </a:ext>
            </a:extLst>
          </p:cNvPr>
          <p:cNvSpPr txBox="1"/>
          <p:nvPr/>
        </p:nvSpPr>
        <p:spPr>
          <a:xfrm>
            <a:off x="154004" y="96639"/>
            <a:ext cx="3705726" cy="584775"/>
          </a:xfrm>
          <a:prstGeom prst="rect">
            <a:avLst/>
          </a:prstGeom>
          <a:noFill/>
        </p:spPr>
        <p:txBody>
          <a:bodyPr wrap="square" rtlCol="0">
            <a:spAutoFit/>
          </a:bodyPr>
          <a:lstStyle/>
          <a:p>
            <a:r>
              <a:rPr lang="en-US" sz="2000" dirty="0">
                <a:ln w="0">
                  <a:solidFill>
                    <a:srgbClr val="F89400"/>
                  </a:solidFill>
                </a:ln>
                <a:solidFill>
                  <a:srgbClr val="D8D8D8"/>
                </a:solidFill>
                <a:effectLst>
                  <a:outerShdw blurRad="38100" dist="19050" dir="2700000" algn="tl" rotWithShape="0">
                    <a:schemeClr val="dk1">
                      <a:alpha val="40000"/>
                    </a:schemeClr>
                  </a:outerShdw>
                </a:effectLst>
                <a:latin typeface="Algerian" panose="04020705040A02060702" pitchFamily="82" charset="0"/>
              </a:rPr>
              <a:t>Key</a:t>
            </a:r>
            <a:r>
              <a:rPr lang="en-US" sz="3200" dirty="0">
                <a:ln w="0">
                  <a:solidFill>
                    <a:srgbClr val="F89400"/>
                  </a:solidFill>
                </a:ln>
                <a:solidFill>
                  <a:srgbClr val="D8D8D8"/>
                </a:solidFill>
                <a:effectLst>
                  <a:outerShdw blurRad="38100" dist="19050" dir="2700000" algn="tl" rotWithShape="0">
                    <a:schemeClr val="dk1">
                      <a:alpha val="40000"/>
                    </a:schemeClr>
                  </a:outerShdw>
                </a:effectLst>
                <a:latin typeface="Algerian" panose="04020705040A02060702" pitchFamily="82" charset="0"/>
              </a:rPr>
              <a:t> Metrics</a:t>
            </a:r>
            <a:endParaRPr lang="en-IN" sz="3200" dirty="0">
              <a:ln w="0">
                <a:solidFill>
                  <a:srgbClr val="F89400"/>
                </a:solidFill>
              </a:ln>
              <a:solidFill>
                <a:srgbClr val="D8D8D8"/>
              </a:solidFill>
              <a:effectLst>
                <a:outerShdw blurRad="38100" dist="19050" dir="2700000" algn="tl" rotWithShape="0">
                  <a:schemeClr val="dk1">
                    <a:alpha val="40000"/>
                  </a:schemeClr>
                </a:outerShdw>
              </a:effectLst>
              <a:latin typeface="Algerian" panose="04020705040A02060702" pitchFamily="82" charset="0"/>
            </a:endParaRPr>
          </a:p>
        </p:txBody>
      </p:sp>
      <p:sp>
        <p:nvSpPr>
          <p:cNvPr id="5" name="TextBox 4">
            <a:extLst>
              <a:ext uri="{FF2B5EF4-FFF2-40B4-BE49-F238E27FC236}">
                <a16:creationId xmlns:a16="http://schemas.microsoft.com/office/drawing/2014/main" id="{BA307EF4-60C0-4F8F-9A70-B3204A7FAE70}"/>
              </a:ext>
            </a:extLst>
          </p:cNvPr>
          <p:cNvSpPr txBox="1"/>
          <p:nvPr/>
        </p:nvSpPr>
        <p:spPr>
          <a:xfrm>
            <a:off x="1034715" y="881812"/>
            <a:ext cx="2310063" cy="369332"/>
          </a:xfrm>
          <a:prstGeom prst="rect">
            <a:avLst/>
          </a:prstGeom>
          <a:noFill/>
        </p:spPr>
        <p:txBody>
          <a:bodyPr wrap="square" rtlCol="0">
            <a:spAutoFit/>
          </a:bodyPr>
          <a:lstStyle/>
          <a:p>
            <a:pPr marL="285750" indent="-285750">
              <a:buFont typeface="Wingdings" panose="05000000000000000000" pitchFamily="2" charset="2"/>
              <a:buChar char="§"/>
            </a:pPr>
            <a:r>
              <a:rPr lang="en-US" dirty="0">
                <a:solidFill>
                  <a:srgbClr val="BFCAAD"/>
                </a:solidFill>
              </a:rPr>
              <a:t>No of products </a:t>
            </a:r>
            <a:endParaRPr lang="en-IN" dirty="0">
              <a:solidFill>
                <a:srgbClr val="BFCAAD"/>
              </a:solidFill>
            </a:endParaRPr>
          </a:p>
        </p:txBody>
      </p:sp>
      <p:pic>
        <p:nvPicPr>
          <p:cNvPr id="7" name="Picture 6">
            <a:extLst>
              <a:ext uri="{FF2B5EF4-FFF2-40B4-BE49-F238E27FC236}">
                <a16:creationId xmlns:a16="http://schemas.microsoft.com/office/drawing/2014/main" id="{6131226C-45C9-4DD6-B22A-01F1C4A4B2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1045" y="481016"/>
            <a:ext cx="1247195" cy="883056"/>
          </a:xfrm>
          <a:prstGeom prst="rect">
            <a:avLst/>
          </a:prstGeom>
        </p:spPr>
      </p:pic>
      <p:sp>
        <p:nvSpPr>
          <p:cNvPr id="8" name="TextBox 7">
            <a:extLst>
              <a:ext uri="{FF2B5EF4-FFF2-40B4-BE49-F238E27FC236}">
                <a16:creationId xmlns:a16="http://schemas.microsoft.com/office/drawing/2014/main" id="{48366A72-0E7B-4F74-8299-2C03E626EDB5}"/>
              </a:ext>
            </a:extLst>
          </p:cNvPr>
          <p:cNvSpPr txBox="1"/>
          <p:nvPr/>
        </p:nvSpPr>
        <p:spPr>
          <a:xfrm>
            <a:off x="1511409" y="1756187"/>
            <a:ext cx="2618071" cy="369332"/>
          </a:xfrm>
          <a:prstGeom prst="rect">
            <a:avLst/>
          </a:prstGeom>
          <a:noFill/>
        </p:spPr>
        <p:txBody>
          <a:bodyPr wrap="square" rtlCol="0">
            <a:spAutoFit/>
          </a:bodyPr>
          <a:lstStyle/>
          <a:p>
            <a:pPr marL="285750" indent="-285750" algn="ctr">
              <a:buFont typeface="Wingdings" panose="05000000000000000000" pitchFamily="2" charset="2"/>
              <a:buChar char="§"/>
            </a:pPr>
            <a:r>
              <a:rPr lang="en-US" dirty="0">
                <a:solidFill>
                  <a:srgbClr val="BFCAAD"/>
                </a:solidFill>
              </a:rPr>
              <a:t>Total orders placed </a:t>
            </a:r>
            <a:endParaRPr lang="en-IN" dirty="0">
              <a:solidFill>
                <a:srgbClr val="BFCAAD"/>
              </a:solidFill>
            </a:endParaRPr>
          </a:p>
        </p:txBody>
      </p:sp>
      <p:pic>
        <p:nvPicPr>
          <p:cNvPr id="10" name="Picture 9">
            <a:extLst>
              <a:ext uri="{FF2B5EF4-FFF2-40B4-BE49-F238E27FC236}">
                <a16:creationId xmlns:a16="http://schemas.microsoft.com/office/drawing/2014/main" id="{4625FCD7-FC4B-410D-B77E-BFA53B0A8F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7493" y="1507849"/>
            <a:ext cx="1247194" cy="883056"/>
          </a:xfrm>
          <a:prstGeom prst="rect">
            <a:avLst/>
          </a:prstGeom>
        </p:spPr>
      </p:pic>
      <p:sp>
        <p:nvSpPr>
          <p:cNvPr id="13" name="TextBox 12">
            <a:extLst>
              <a:ext uri="{FF2B5EF4-FFF2-40B4-BE49-F238E27FC236}">
                <a16:creationId xmlns:a16="http://schemas.microsoft.com/office/drawing/2014/main" id="{6665206F-AC46-403B-84D7-F0CD826E26F0}"/>
              </a:ext>
            </a:extLst>
          </p:cNvPr>
          <p:cNvSpPr txBox="1"/>
          <p:nvPr/>
        </p:nvSpPr>
        <p:spPr>
          <a:xfrm>
            <a:off x="2968458" y="2823778"/>
            <a:ext cx="2618071" cy="369332"/>
          </a:xfrm>
          <a:prstGeom prst="rect">
            <a:avLst/>
          </a:prstGeom>
          <a:noFill/>
        </p:spPr>
        <p:txBody>
          <a:bodyPr wrap="square" rtlCol="0">
            <a:spAutoFit/>
          </a:bodyPr>
          <a:lstStyle/>
          <a:p>
            <a:pPr marL="285750" indent="-285750" algn="ctr">
              <a:buFont typeface="Wingdings" panose="05000000000000000000" pitchFamily="2" charset="2"/>
              <a:buChar char="§"/>
            </a:pPr>
            <a:r>
              <a:rPr lang="en-US" dirty="0">
                <a:solidFill>
                  <a:srgbClr val="BFCAAD"/>
                </a:solidFill>
              </a:rPr>
              <a:t>Total</a:t>
            </a:r>
            <a:r>
              <a:rPr lang="en-US" dirty="0"/>
              <a:t> </a:t>
            </a:r>
            <a:r>
              <a:rPr lang="en-US" dirty="0">
                <a:solidFill>
                  <a:srgbClr val="BFCAAD"/>
                </a:solidFill>
              </a:rPr>
              <a:t>Revenue</a:t>
            </a:r>
            <a:endParaRPr lang="en-IN" dirty="0">
              <a:solidFill>
                <a:srgbClr val="BFCAAD"/>
              </a:solidFill>
            </a:endParaRPr>
          </a:p>
        </p:txBody>
      </p:sp>
      <p:sp>
        <p:nvSpPr>
          <p:cNvPr id="19" name="TextBox 18">
            <a:extLst>
              <a:ext uri="{FF2B5EF4-FFF2-40B4-BE49-F238E27FC236}">
                <a16:creationId xmlns:a16="http://schemas.microsoft.com/office/drawing/2014/main" id="{D42254BE-CBEC-4146-BA21-DF09E5BBE699}"/>
              </a:ext>
            </a:extLst>
          </p:cNvPr>
          <p:cNvSpPr txBox="1"/>
          <p:nvPr/>
        </p:nvSpPr>
        <p:spPr>
          <a:xfrm>
            <a:off x="4996418" y="5160630"/>
            <a:ext cx="2618071" cy="923330"/>
          </a:xfrm>
          <a:prstGeom prst="rect">
            <a:avLst/>
          </a:prstGeom>
          <a:noFill/>
        </p:spPr>
        <p:txBody>
          <a:bodyPr wrap="square" rtlCol="0">
            <a:spAutoFit/>
          </a:bodyPr>
          <a:lstStyle/>
          <a:p>
            <a:pPr marL="285750" indent="-285750" algn="ctr">
              <a:buFont typeface="Wingdings" panose="05000000000000000000" pitchFamily="2" charset="2"/>
              <a:buChar char="§"/>
            </a:pPr>
            <a:r>
              <a:rPr lang="en-US" dirty="0">
                <a:solidFill>
                  <a:srgbClr val="BFCAAD"/>
                </a:solidFill>
              </a:rPr>
              <a:t>Average delivery days for delivered orders</a:t>
            </a:r>
            <a:endParaRPr lang="en-IN" dirty="0">
              <a:solidFill>
                <a:srgbClr val="BFCAAD"/>
              </a:solidFill>
            </a:endParaRPr>
          </a:p>
        </p:txBody>
      </p:sp>
      <p:pic>
        <p:nvPicPr>
          <p:cNvPr id="21" name="Picture 20">
            <a:extLst>
              <a:ext uri="{FF2B5EF4-FFF2-40B4-BE49-F238E27FC236}">
                <a16:creationId xmlns:a16="http://schemas.microsoft.com/office/drawing/2014/main" id="{B3A3E694-47FC-45A1-8BF1-B550BB02D963}"/>
              </a:ext>
            </a:extLst>
          </p:cNvPr>
          <p:cNvPicPr>
            <a:picLocks noChangeAspect="1"/>
          </p:cNvPicPr>
          <p:nvPr/>
        </p:nvPicPr>
        <p:blipFill>
          <a:blip r:embed="rId4"/>
          <a:stretch>
            <a:fillRect/>
          </a:stretch>
        </p:blipFill>
        <p:spPr>
          <a:xfrm>
            <a:off x="6634757" y="3650305"/>
            <a:ext cx="1247194" cy="903135"/>
          </a:xfrm>
          <a:prstGeom prst="rect">
            <a:avLst/>
          </a:prstGeom>
        </p:spPr>
      </p:pic>
      <p:sp>
        <p:nvSpPr>
          <p:cNvPr id="24" name="TextBox 23">
            <a:extLst>
              <a:ext uri="{FF2B5EF4-FFF2-40B4-BE49-F238E27FC236}">
                <a16:creationId xmlns:a16="http://schemas.microsoft.com/office/drawing/2014/main" id="{BE7E4C0C-B039-44D6-B71B-68FFE207E16E}"/>
              </a:ext>
            </a:extLst>
          </p:cNvPr>
          <p:cNvSpPr txBox="1"/>
          <p:nvPr/>
        </p:nvSpPr>
        <p:spPr>
          <a:xfrm>
            <a:off x="4110670" y="3992204"/>
            <a:ext cx="2618071" cy="369332"/>
          </a:xfrm>
          <a:prstGeom prst="rect">
            <a:avLst/>
          </a:prstGeom>
          <a:noFill/>
        </p:spPr>
        <p:txBody>
          <a:bodyPr wrap="square" rtlCol="0">
            <a:spAutoFit/>
          </a:bodyPr>
          <a:lstStyle/>
          <a:p>
            <a:pPr marL="285750" indent="-285750" algn="ctr">
              <a:buFont typeface="Wingdings" panose="05000000000000000000" pitchFamily="2" charset="2"/>
              <a:buChar char="§"/>
            </a:pPr>
            <a:r>
              <a:rPr lang="en-US" dirty="0">
                <a:solidFill>
                  <a:srgbClr val="BFCAAD"/>
                </a:solidFill>
              </a:rPr>
              <a:t>Orders returned</a:t>
            </a:r>
            <a:endParaRPr lang="en-IN" dirty="0">
              <a:solidFill>
                <a:srgbClr val="BFCAAD"/>
              </a:solidFill>
            </a:endParaRPr>
          </a:p>
        </p:txBody>
      </p:sp>
      <p:pic>
        <p:nvPicPr>
          <p:cNvPr id="26" name="Picture 25">
            <a:extLst>
              <a:ext uri="{FF2B5EF4-FFF2-40B4-BE49-F238E27FC236}">
                <a16:creationId xmlns:a16="http://schemas.microsoft.com/office/drawing/2014/main" id="{E36AE211-788A-42F5-AFA7-2072EE6D2E16}"/>
              </a:ext>
            </a:extLst>
          </p:cNvPr>
          <p:cNvPicPr>
            <a:picLocks noChangeAspect="1"/>
          </p:cNvPicPr>
          <p:nvPr/>
        </p:nvPicPr>
        <p:blipFill rotWithShape="1">
          <a:blip r:embed="rId5"/>
          <a:srcRect l="26712" t="11719"/>
          <a:stretch/>
        </p:blipFill>
        <p:spPr>
          <a:xfrm>
            <a:off x="7736356" y="4970753"/>
            <a:ext cx="1247195" cy="903135"/>
          </a:xfrm>
          <a:prstGeom prst="rect">
            <a:avLst/>
          </a:prstGeom>
        </p:spPr>
      </p:pic>
      <p:pic>
        <p:nvPicPr>
          <p:cNvPr id="3" name="Picture 2">
            <a:extLst>
              <a:ext uri="{FF2B5EF4-FFF2-40B4-BE49-F238E27FC236}">
                <a16:creationId xmlns:a16="http://schemas.microsoft.com/office/drawing/2014/main" id="{37DF7C2D-6512-4AA3-AC94-0C8D6484B39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19705" y="2531763"/>
            <a:ext cx="1309036" cy="883056"/>
          </a:xfrm>
          <a:prstGeom prst="rect">
            <a:avLst/>
          </a:prstGeom>
        </p:spPr>
      </p:pic>
    </p:spTree>
    <p:extLst>
      <p:ext uri="{BB962C8B-B14F-4D97-AF65-F5344CB8AC3E}">
        <p14:creationId xmlns:p14="http://schemas.microsoft.com/office/powerpoint/2010/main" val="2417401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522F30-BED9-4275-B08A-4AAFCF6EA3FB}"/>
              </a:ext>
            </a:extLst>
          </p:cNvPr>
          <p:cNvSpPr txBox="1"/>
          <p:nvPr/>
        </p:nvSpPr>
        <p:spPr>
          <a:xfrm>
            <a:off x="548640" y="683394"/>
            <a:ext cx="8720488" cy="523220"/>
          </a:xfrm>
          <a:prstGeom prst="rect">
            <a:avLst/>
          </a:prstGeom>
          <a:noFill/>
        </p:spPr>
        <p:txBody>
          <a:bodyPr wrap="square" rtlCol="0">
            <a:spAutoFit/>
          </a:bodyPr>
          <a:lstStyle/>
          <a:p>
            <a:r>
              <a:rPr lang="en-US" sz="2800" b="1" dirty="0">
                <a:solidFill>
                  <a:srgbClr val="F88F01"/>
                </a:solidFill>
                <a:latin typeface="Algerian" panose="04020705040A02060702" pitchFamily="82" charset="0"/>
                <a:cs typeface="Times New Roman" panose="02020603050405020304" pitchFamily="18" charset="0"/>
              </a:rPr>
              <a:t>Identifying Unique Customers Over the Year</a:t>
            </a:r>
          </a:p>
        </p:txBody>
      </p:sp>
      <p:pic>
        <p:nvPicPr>
          <p:cNvPr id="7" name="Picture 6">
            <a:extLst>
              <a:ext uri="{FF2B5EF4-FFF2-40B4-BE49-F238E27FC236}">
                <a16:creationId xmlns:a16="http://schemas.microsoft.com/office/drawing/2014/main" id="{A74655F4-DFF6-44C1-8D7F-4E6349C17CC7}"/>
              </a:ext>
            </a:extLst>
          </p:cNvPr>
          <p:cNvPicPr>
            <a:picLocks noChangeAspect="1"/>
          </p:cNvPicPr>
          <p:nvPr/>
        </p:nvPicPr>
        <p:blipFill>
          <a:blip r:embed="rId2"/>
          <a:stretch>
            <a:fillRect/>
          </a:stretch>
        </p:blipFill>
        <p:spPr>
          <a:xfrm>
            <a:off x="6699183" y="1665541"/>
            <a:ext cx="4831882" cy="3840110"/>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4810E742-6F14-4CB3-9621-E4D866F6F2F6}"/>
              </a:ext>
            </a:extLst>
          </p:cNvPr>
          <p:cNvSpPr txBox="1"/>
          <p:nvPr/>
        </p:nvSpPr>
        <p:spPr>
          <a:xfrm>
            <a:off x="1093966" y="1845643"/>
            <a:ext cx="5229726" cy="2708434"/>
          </a:xfrm>
          <a:prstGeom prst="rect">
            <a:avLst/>
          </a:prstGeom>
          <a:noFill/>
        </p:spPr>
        <p:txBody>
          <a:bodyPr wrap="square" rtlCol="0">
            <a:spAutoFit/>
          </a:bodyPr>
          <a:lstStyle/>
          <a:p>
            <a:r>
              <a:rPr lang="en-US" sz="2800" b="1" dirty="0">
                <a:solidFill>
                  <a:schemeClr val="accent3"/>
                </a:solidFill>
                <a:latin typeface="Times New Roman" panose="02020603050405020304" pitchFamily="18" charset="0"/>
                <a:cs typeface="Times New Roman" panose="02020603050405020304" pitchFamily="18" charset="0"/>
              </a:rPr>
              <a:t>INSIGHTS </a:t>
            </a:r>
          </a:p>
          <a:p>
            <a:endParaRPr lang="en-US" sz="2800" b="1" dirty="0">
              <a:solidFill>
                <a:schemeClr val="accent3"/>
              </a:solidFill>
              <a:latin typeface="Times New Roman" panose="02020603050405020304" pitchFamily="18" charset="0"/>
              <a:cs typeface="Times New Roman" panose="02020603050405020304" pitchFamily="18" charset="0"/>
            </a:endParaRPr>
          </a:p>
          <a:p>
            <a:r>
              <a:rPr lang="en-IN" sz="1600" b="1" dirty="0">
                <a:solidFill>
                  <a:schemeClr val="accent3"/>
                </a:solidFill>
                <a:latin typeface="Times New Roman" panose="02020603050405020304" pitchFamily="18" charset="0"/>
                <a:cs typeface="Times New Roman" panose="02020603050405020304" pitchFamily="18" charset="0"/>
              </a:rPr>
              <a:t>From this analysis, it's evident that there has been a general trend of growth in the number of unique customers over the years, with fluctuations in some years. However, the most notable increase occurred in 2020, indicating a substantial expansion of the customer base compared to previous years.</a:t>
            </a:r>
          </a:p>
          <a:p>
            <a:endParaRPr lang="en-US" b="1" dirty="0">
              <a:solidFill>
                <a:schemeClr val="accent3"/>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694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92AFC18-02CA-4658-80D2-46ED8551150F}"/>
              </a:ext>
            </a:extLst>
          </p:cNvPr>
          <p:cNvSpPr txBox="1"/>
          <p:nvPr/>
        </p:nvSpPr>
        <p:spPr>
          <a:xfrm>
            <a:off x="0" y="93859"/>
            <a:ext cx="10308657" cy="523220"/>
          </a:xfrm>
          <a:prstGeom prst="rect">
            <a:avLst/>
          </a:prstGeom>
          <a:noFill/>
        </p:spPr>
        <p:txBody>
          <a:bodyPr wrap="square">
            <a:spAutoFit/>
          </a:bodyPr>
          <a:lstStyle/>
          <a:p>
            <a:r>
              <a:rPr lang="en-US" sz="2800" b="1" dirty="0">
                <a:solidFill>
                  <a:srgbClr val="F88F01"/>
                </a:solidFill>
                <a:latin typeface="Algerian" panose="04020705040A02060702" pitchFamily="82" charset="0"/>
                <a:cs typeface="Times New Roman" panose="02020603050405020304" pitchFamily="18" charset="0"/>
              </a:rPr>
              <a:t> Revenue distribution analysis</a:t>
            </a:r>
            <a:endParaRPr lang="en-IN" sz="2800" dirty="0">
              <a:latin typeface="Algerian" panose="04020705040A02060702" pitchFamily="82" charset="0"/>
            </a:endParaRPr>
          </a:p>
        </p:txBody>
      </p:sp>
      <p:sp>
        <p:nvSpPr>
          <p:cNvPr id="9" name="TextBox 8">
            <a:extLst>
              <a:ext uri="{FF2B5EF4-FFF2-40B4-BE49-F238E27FC236}">
                <a16:creationId xmlns:a16="http://schemas.microsoft.com/office/drawing/2014/main" id="{7FC31A93-AD13-4304-AD5A-23A51D5F369C}"/>
              </a:ext>
            </a:extLst>
          </p:cNvPr>
          <p:cNvSpPr txBox="1"/>
          <p:nvPr/>
        </p:nvSpPr>
        <p:spPr>
          <a:xfrm>
            <a:off x="674301" y="2325960"/>
            <a:ext cx="6513898" cy="2769989"/>
          </a:xfrm>
          <a:prstGeom prst="rect">
            <a:avLst/>
          </a:prstGeom>
          <a:noFill/>
        </p:spPr>
        <p:txBody>
          <a:bodyPr wrap="square" rtlCol="0">
            <a:spAutoFit/>
          </a:bodyPr>
          <a:lstStyle/>
          <a:p>
            <a:r>
              <a:rPr lang="en-US" sz="2800" b="1" dirty="0">
                <a:solidFill>
                  <a:schemeClr val="accent3"/>
                </a:solidFill>
                <a:latin typeface="Times New Roman" panose="02020603050405020304" pitchFamily="18" charset="0"/>
                <a:cs typeface="Times New Roman" panose="02020603050405020304" pitchFamily="18" charset="0"/>
              </a:rPr>
              <a:t>INSIGHTS</a:t>
            </a:r>
          </a:p>
          <a:p>
            <a:endParaRPr lang="en-US" b="1" dirty="0">
              <a:solidFill>
                <a:schemeClr val="accent3"/>
              </a:solidFill>
              <a:latin typeface="Times New Roman" panose="02020603050405020304" pitchFamily="18" charset="0"/>
              <a:cs typeface="Times New Roman" panose="02020603050405020304" pitchFamily="18" charset="0"/>
            </a:endParaRPr>
          </a:p>
          <a:p>
            <a:r>
              <a:rPr lang="en-US" b="1" dirty="0">
                <a:solidFill>
                  <a:schemeClr val="accent3"/>
                </a:solidFill>
                <a:latin typeface="Times New Roman" panose="02020603050405020304" pitchFamily="18" charset="0"/>
                <a:cs typeface="Times New Roman" panose="02020603050405020304" pitchFamily="18" charset="0"/>
              </a:rPr>
              <a:t>Revenue generated in the year 2020 is more compared to previous years.</a:t>
            </a:r>
          </a:p>
          <a:p>
            <a:r>
              <a:rPr lang="en-US" b="1" dirty="0">
                <a:solidFill>
                  <a:schemeClr val="accent3"/>
                </a:solidFill>
                <a:latin typeface="Times New Roman" panose="02020603050405020304" pitchFamily="18" charset="0"/>
                <a:cs typeface="Times New Roman" panose="02020603050405020304" pitchFamily="18" charset="0"/>
              </a:rPr>
              <a:t>Top revenue generated product is Canon EOS 600D 18MP DSLR Camera- Black with 13.9M sales.</a:t>
            </a:r>
          </a:p>
          <a:p>
            <a:endParaRPr lang="en-US" sz="2800" b="1" dirty="0">
              <a:solidFill>
                <a:schemeClr val="accent3"/>
              </a:solidFill>
              <a:latin typeface="Times New Roman" panose="02020603050405020304" pitchFamily="18" charset="0"/>
              <a:cs typeface="Times New Roman" panose="02020603050405020304" pitchFamily="18" charset="0"/>
            </a:endParaRPr>
          </a:p>
          <a:p>
            <a:endParaRPr lang="en-US" sz="2800" b="1" dirty="0">
              <a:solidFill>
                <a:schemeClr val="accent3"/>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4DBB43E8-C718-42B8-A730-333B639C8F8D}"/>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saturation sat="33000"/>
                    </a14:imgEffect>
                  </a14:imgLayer>
                </a14:imgProps>
              </a:ext>
            </a:extLst>
          </a:blip>
          <a:stretch>
            <a:fillRect/>
          </a:stretch>
        </p:blipFill>
        <p:spPr>
          <a:xfrm>
            <a:off x="7188199" y="899034"/>
            <a:ext cx="4631267" cy="2529966"/>
          </a:xfrm>
          <a:prstGeom prst="rect">
            <a:avLst/>
          </a:prstGeom>
        </p:spPr>
      </p:pic>
      <p:pic>
        <p:nvPicPr>
          <p:cNvPr id="6" name="Picture 5">
            <a:extLst>
              <a:ext uri="{FF2B5EF4-FFF2-40B4-BE49-F238E27FC236}">
                <a16:creationId xmlns:a16="http://schemas.microsoft.com/office/drawing/2014/main" id="{326BC856-5619-4950-B673-EE48F0518545}"/>
              </a:ext>
            </a:extLst>
          </p:cNvPr>
          <p:cNvPicPr>
            <a:picLocks noChangeAspect="1"/>
          </p:cNvPicPr>
          <p:nvPr/>
        </p:nvPicPr>
        <p:blipFill>
          <a:blip r:embed="rId4">
            <a:alphaModFix amt="85000"/>
            <a:extLst>
              <a:ext uri="{BEBA8EAE-BF5A-486C-A8C5-ECC9F3942E4B}">
                <a14:imgProps xmlns:a14="http://schemas.microsoft.com/office/drawing/2010/main">
                  <a14:imgLayer r:embed="rId5">
                    <a14:imgEffect>
                      <a14:saturation sat="33000"/>
                    </a14:imgEffect>
                  </a14:imgLayer>
                </a14:imgProps>
              </a:ext>
            </a:extLst>
          </a:blip>
          <a:stretch>
            <a:fillRect/>
          </a:stretch>
        </p:blipFill>
        <p:spPr>
          <a:xfrm>
            <a:off x="7188199" y="3613258"/>
            <a:ext cx="5003801" cy="2389911"/>
          </a:xfrm>
          <a:prstGeom prst="rect">
            <a:avLst/>
          </a:prstGeom>
        </p:spPr>
      </p:pic>
      <p:sp>
        <p:nvSpPr>
          <p:cNvPr id="10" name="TextBox 9">
            <a:extLst>
              <a:ext uri="{FF2B5EF4-FFF2-40B4-BE49-F238E27FC236}">
                <a16:creationId xmlns:a16="http://schemas.microsoft.com/office/drawing/2014/main" id="{362F98B7-A6C5-47A7-867E-E1B5B874E217}"/>
              </a:ext>
            </a:extLst>
          </p:cNvPr>
          <p:cNvSpPr txBox="1"/>
          <p:nvPr/>
        </p:nvSpPr>
        <p:spPr>
          <a:xfrm>
            <a:off x="237067" y="697280"/>
            <a:ext cx="6112932" cy="923330"/>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With revenue distribution, we can understand which product contributed more to the revenue and also in which year revenue generated more.</a:t>
            </a:r>
          </a:p>
        </p:txBody>
      </p:sp>
    </p:spTree>
    <p:extLst>
      <p:ext uri="{BB962C8B-B14F-4D97-AF65-F5344CB8AC3E}">
        <p14:creationId xmlns:p14="http://schemas.microsoft.com/office/powerpoint/2010/main" val="32262874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E266AD5-CD95-4616-94C0-F587968C4C1A}"/>
              </a:ext>
            </a:extLst>
          </p:cNvPr>
          <p:cNvSpPr txBox="1"/>
          <p:nvPr/>
        </p:nvSpPr>
        <p:spPr>
          <a:xfrm>
            <a:off x="0" y="91441"/>
            <a:ext cx="10234061" cy="523220"/>
          </a:xfrm>
          <a:prstGeom prst="rect">
            <a:avLst/>
          </a:prstGeom>
          <a:noFill/>
        </p:spPr>
        <p:txBody>
          <a:bodyPr wrap="square">
            <a:spAutoFit/>
          </a:bodyPr>
          <a:lstStyle/>
          <a:p>
            <a:r>
              <a:rPr lang="en-US" sz="2800" b="1" dirty="0">
                <a:solidFill>
                  <a:srgbClr val="F88F01"/>
                </a:solidFill>
                <a:latin typeface="Algerian" panose="04020705040A02060702" pitchFamily="82" charset="0"/>
                <a:cs typeface="Times New Roman" panose="02020603050405020304" pitchFamily="18" charset="0"/>
              </a:rPr>
              <a:t> Analyzing the Impact of Product Ratings on Sales</a:t>
            </a:r>
            <a:endParaRPr lang="en-IN" sz="2800" dirty="0">
              <a:latin typeface="Algerian" panose="04020705040A02060702" pitchFamily="82" charset="0"/>
            </a:endParaRPr>
          </a:p>
        </p:txBody>
      </p:sp>
      <p:pic>
        <p:nvPicPr>
          <p:cNvPr id="7" name="Picture 6">
            <a:extLst>
              <a:ext uri="{FF2B5EF4-FFF2-40B4-BE49-F238E27FC236}">
                <a16:creationId xmlns:a16="http://schemas.microsoft.com/office/drawing/2014/main" id="{D9AA3154-2644-428F-B7F3-BB1D7FEF71D2}"/>
              </a:ext>
            </a:extLst>
          </p:cNvPr>
          <p:cNvPicPr>
            <a:picLocks noChangeAspect="1"/>
          </p:cNvPicPr>
          <p:nvPr/>
        </p:nvPicPr>
        <p:blipFill>
          <a:blip r:embed="rId2"/>
          <a:stretch>
            <a:fillRect/>
          </a:stretch>
        </p:blipFill>
        <p:spPr>
          <a:xfrm>
            <a:off x="6452535" y="1207287"/>
            <a:ext cx="5631756" cy="3027828"/>
          </a:xfrm>
          <a:prstGeom prst="rect">
            <a:avLst/>
          </a:prstGeom>
        </p:spPr>
      </p:pic>
      <p:pic>
        <p:nvPicPr>
          <p:cNvPr id="10" name="Picture 9">
            <a:extLst>
              <a:ext uri="{FF2B5EF4-FFF2-40B4-BE49-F238E27FC236}">
                <a16:creationId xmlns:a16="http://schemas.microsoft.com/office/drawing/2014/main" id="{ADCF4BBC-4167-4BFB-A683-8026A39C216B}"/>
              </a:ext>
            </a:extLst>
          </p:cNvPr>
          <p:cNvPicPr>
            <a:picLocks noChangeAspect="1"/>
          </p:cNvPicPr>
          <p:nvPr/>
        </p:nvPicPr>
        <p:blipFill>
          <a:blip r:embed="rId3"/>
          <a:stretch>
            <a:fillRect/>
          </a:stretch>
        </p:blipFill>
        <p:spPr>
          <a:xfrm>
            <a:off x="6452535" y="4436973"/>
            <a:ext cx="5631756" cy="2358461"/>
          </a:xfrm>
          <a:prstGeom prst="rect">
            <a:avLst/>
          </a:prstGeom>
        </p:spPr>
      </p:pic>
      <p:sp>
        <p:nvSpPr>
          <p:cNvPr id="12" name="TextBox 11">
            <a:extLst>
              <a:ext uri="{FF2B5EF4-FFF2-40B4-BE49-F238E27FC236}">
                <a16:creationId xmlns:a16="http://schemas.microsoft.com/office/drawing/2014/main" id="{AA9883A6-9B39-4C8E-BFC8-82777ADDE5F2}"/>
              </a:ext>
            </a:extLst>
          </p:cNvPr>
          <p:cNvSpPr txBox="1"/>
          <p:nvPr/>
        </p:nvSpPr>
        <p:spPr>
          <a:xfrm>
            <a:off x="540218" y="1920164"/>
            <a:ext cx="4928135" cy="461665"/>
          </a:xfrm>
          <a:prstGeom prst="rect">
            <a:avLst/>
          </a:prstGeom>
          <a:noFill/>
        </p:spPr>
        <p:txBody>
          <a:bodyPr wrap="square" rtlCol="0">
            <a:spAutoFit/>
          </a:bodyPr>
          <a:lstStyle/>
          <a:p>
            <a:r>
              <a:rPr lang="en-US" sz="2400" b="1" dirty="0">
                <a:solidFill>
                  <a:schemeClr val="accent3"/>
                </a:solidFill>
                <a:latin typeface="Times New Roman" panose="02020603050405020304" pitchFamily="18" charset="0"/>
                <a:cs typeface="Times New Roman" panose="02020603050405020304" pitchFamily="18" charset="0"/>
              </a:rPr>
              <a:t>INSIGHTS</a:t>
            </a:r>
          </a:p>
        </p:txBody>
      </p:sp>
      <p:sp>
        <p:nvSpPr>
          <p:cNvPr id="2" name="TextBox 1">
            <a:extLst>
              <a:ext uri="{FF2B5EF4-FFF2-40B4-BE49-F238E27FC236}">
                <a16:creationId xmlns:a16="http://schemas.microsoft.com/office/drawing/2014/main" id="{908092BF-1230-4FB4-9B82-962E04E88CBA}"/>
              </a:ext>
            </a:extLst>
          </p:cNvPr>
          <p:cNvSpPr txBox="1"/>
          <p:nvPr/>
        </p:nvSpPr>
        <p:spPr>
          <a:xfrm>
            <a:off x="973666" y="2523067"/>
            <a:ext cx="4350753" cy="2308324"/>
          </a:xfrm>
          <a:prstGeom prst="rect">
            <a:avLst/>
          </a:prstGeom>
          <a:noFill/>
        </p:spPr>
        <p:txBody>
          <a:bodyPr wrap="square" rtlCol="0">
            <a:spAutoFit/>
          </a:bodyPr>
          <a:lstStyle/>
          <a:p>
            <a:r>
              <a:rPr lang="en-US" b="1" dirty="0">
                <a:solidFill>
                  <a:schemeClr val="accent3"/>
                </a:solidFill>
                <a:latin typeface="Times New Roman" panose="02020603050405020304" pitchFamily="18" charset="0"/>
                <a:cs typeface="Times New Roman" panose="02020603050405020304" pitchFamily="18" charset="0"/>
              </a:rPr>
              <a:t>Product ratings don't correlate with sales. High ratings don't guarantee high sales, and low ratings don't always mean low sales. Despite expectations, there's no consistent link between ratings and sales. High-rated products may not sell more, and low-rated ones can still have significant sales.</a:t>
            </a:r>
            <a:endParaRPr lang="en-IN" b="1" dirty="0">
              <a:solidFill>
                <a:schemeClr val="accent3"/>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5280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7D8F37F-78A2-4D92-BE4D-A5CCEF5B93A0}"/>
              </a:ext>
            </a:extLst>
          </p:cNvPr>
          <p:cNvSpPr txBox="1"/>
          <p:nvPr/>
        </p:nvSpPr>
        <p:spPr>
          <a:xfrm>
            <a:off x="0" y="63735"/>
            <a:ext cx="9877928" cy="461665"/>
          </a:xfrm>
          <a:prstGeom prst="rect">
            <a:avLst/>
          </a:prstGeom>
          <a:noFill/>
        </p:spPr>
        <p:txBody>
          <a:bodyPr wrap="square">
            <a:spAutoFit/>
          </a:bodyPr>
          <a:lstStyle/>
          <a:p>
            <a:r>
              <a:rPr lang="en-US" sz="2400" b="1" dirty="0">
                <a:solidFill>
                  <a:srgbClr val="F88F01"/>
                </a:solidFill>
                <a:latin typeface="Algerian" panose="04020705040A02060702" pitchFamily="82" charset="0"/>
                <a:cs typeface="Times New Roman" panose="02020603050405020304" pitchFamily="18" charset="0"/>
              </a:rPr>
              <a:t> Identifying Localities with  Revenue Distribution</a:t>
            </a:r>
          </a:p>
        </p:txBody>
      </p:sp>
      <p:pic>
        <p:nvPicPr>
          <p:cNvPr id="6" name="Picture 5">
            <a:extLst>
              <a:ext uri="{FF2B5EF4-FFF2-40B4-BE49-F238E27FC236}">
                <a16:creationId xmlns:a16="http://schemas.microsoft.com/office/drawing/2014/main" id="{9E1932D4-6942-4B88-AFF2-E35F7D32E0A8}"/>
              </a:ext>
            </a:extLst>
          </p:cNvPr>
          <p:cNvPicPr/>
          <p:nvPr/>
        </p:nvPicPr>
        <p:blipFill>
          <a:blip r:embed="rId2">
            <a:extLst>
              <a:ext uri="{28A0092B-C50C-407E-A947-70E740481C1C}">
                <a14:useLocalDpi xmlns:a14="http://schemas.microsoft.com/office/drawing/2010/main" val="0"/>
              </a:ext>
            </a:extLst>
          </a:blip>
          <a:stretch>
            <a:fillRect/>
          </a:stretch>
        </p:blipFill>
        <p:spPr>
          <a:xfrm>
            <a:off x="5963285" y="791949"/>
            <a:ext cx="6228715" cy="2135505"/>
          </a:xfrm>
          <a:prstGeom prst="rect">
            <a:avLst/>
          </a:prstGeom>
        </p:spPr>
      </p:pic>
      <p:pic>
        <p:nvPicPr>
          <p:cNvPr id="7" name="Picture 6">
            <a:extLst>
              <a:ext uri="{FF2B5EF4-FFF2-40B4-BE49-F238E27FC236}">
                <a16:creationId xmlns:a16="http://schemas.microsoft.com/office/drawing/2014/main" id="{5D431A0F-B1C5-41BF-A764-BECF0C065204}"/>
              </a:ext>
            </a:extLst>
          </p:cNvPr>
          <p:cNvPicPr/>
          <p:nvPr/>
        </p:nvPicPr>
        <p:blipFill>
          <a:blip r:embed="rId3">
            <a:extLst>
              <a:ext uri="{28A0092B-C50C-407E-A947-70E740481C1C}">
                <a14:useLocalDpi xmlns:a14="http://schemas.microsoft.com/office/drawing/2010/main" val="0"/>
              </a:ext>
            </a:extLst>
          </a:blip>
          <a:stretch>
            <a:fillRect/>
          </a:stretch>
        </p:blipFill>
        <p:spPr>
          <a:xfrm>
            <a:off x="5963284" y="2998888"/>
            <a:ext cx="6228715" cy="3623294"/>
          </a:xfrm>
          <a:prstGeom prst="rect">
            <a:avLst/>
          </a:prstGeom>
        </p:spPr>
      </p:pic>
      <p:sp>
        <p:nvSpPr>
          <p:cNvPr id="8" name="TextBox 7">
            <a:extLst>
              <a:ext uri="{FF2B5EF4-FFF2-40B4-BE49-F238E27FC236}">
                <a16:creationId xmlns:a16="http://schemas.microsoft.com/office/drawing/2014/main" id="{9C081C59-74AC-4F43-9031-6B736DC5F982}"/>
              </a:ext>
            </a:extLst>
          </p:cNvPr>
          <p:cNvSpPr txBox="1"/>
          <p:nvPr/>
        </p:nvSpPr>
        <p:spPr>
          <a:xfrm>
            <a:off x="448007" y="699833"/>
            <a:ext cx="1977559" cy="830997"/>
          </a:xfrm>
          <a:prstGeom prst="rect">
            <a:avLst/>
          </a:prstGeom>
          <a:noFill/>
        </p:spPr>
        <p:txBody>
          <a:bodyPr wrap="square" rtlCol="0">
            <a:spAutoFit/>
          </a:bodyPr>
          <a:lstStyle/>
          <a:p>
            <a:pPr algn="ctr"/>
            <a:r>
              <a:rPr lang="en-US" sz="2400" b="1" dirty="0">
                <a:solidFill>
                  <a:schemeClr val="accent3"/>
                </a:solidFill>
                <a:latin typeface="Times New Roman" panose="02020603050405020304" pitchFamily="18" charset="0"/>
                <a:cs typeface="Times New Roman" panose="02020603050405020304" pitchFamily="18" charset="0"/>
              </a:rPr>
              <a:t>INSIGHTS</a:t>
            </a:r>
          </a:p>
          <a:p>
            <a:pPr algn="ctr"/>
            <a:endParaRPr lang="en-IN" sz="2400" dirty="0"/>
          </a:p>
        </p:txBody>
      </p:sp>
      <p:sp>
        <p:nvSpPr>
          <p:cNvPr id="9" name="Rectangle 8">
            <a:extLst>
              <a:ext uri="{FF2B5EF4-FFF2-40B4-BE49-F238E27FC236}">
                <a16:creationId xmlns:a16="http://schemas.microsoft.com/office/drawing/2014/main" id="{0FAB6004-E62D-4B2A-865F-40ACA7738A7F}"/>
              </a:ext>
            </a:extLst>
          </p:cNvPr>
          <p:cNvSpPr/>
          <p:nvPr/>
        </p:nvSpPr>
        <p:spPr>
          <a:xfrm>
            <a:off x="118125" y="1319600"/>
            <a:ext cx="2616329" cy="3377528"/>
          </a:xfrm>
          <a:prstGeom prst="rect">
            <a:avLst/>
          </a:prstGeom>
          <a:solidFill>
            <a:schemeClr val="bg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F6983943-01FE-4267-A3B2-D2946800DA74}"/>
              </a:ext>
            </a:extLst>
          </p:cNvPr>
          <p:cNvSpPr txBox="1"/>
          <p:nvPr/>
        </p:nvSpPr>
        <p:spPr>
          <a:xfrm>
            <a:off x="208694" y="1475394"/>
            <a:ext cx="2435190" cy="3046988"/>
          </a:xfrm>
          <a:prstGeom prst="rect">
            <a:avLst/>
          </a:prstGeom>
          <a:noFill/>
        </p:spPr>
        <p:txBody>
          <a:bodyPr wrap="square" rtlCol="0">
            <a:spAutoFit/>
          </a:bodyPr>
          <a:lstStyle/>
          <a:p>
            <a:r>
              <a:rPr lang="en-US" sz="2400" b="1" u="sng" dirty="0">
                <a:solidFill>
                  <a:schemeClr val="accent3"/>
                </a:solidFill>
                <a:latin typeface="Times New Roman" panose="02020603050405020304" pitchFamily="18" charset="0"/>
                <a:cs typeface="Times New Roman" panose="02020603050405020304" pitchFamily="18" charset="0"/>
              </a:rPr>
              <a:t>Top 5 Locations by High Revenue</a:t>
            </a:r>
          </a:p>
          <a:p>
            <a:endParaRPr lang="en-US" sz="2400" b="1" u="sng" dirty="0">
              <a:solidFill>
                <a:schemeClr val="accent3"/>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400" b="1" dirty="0">
                <a:solidFill>
                  <a:schemeClr val="accent3"/>
                </a:solidFill>
                <a:latin typeface="Times New Roman" panose="02020603050405020304" pitchFamily="18" charset="0"/>
                <a:cs typeface="Times New Roman" panose="02020603050405020304" pitchFamily="18" charset="0"/>
              </a:rPr>
              <a:t>Greater Accra</a:t>
            </a:r>
          </a:p>
          <a:p>
            <a:pPr marL="285750" indent="-285750">
              <a:buFont typeface="Wingdings" panose="05000000000000000000" pitchFamily="2" charset="2"/>
              <a:buChar char="§"/>
            </a:pPr>
            <a:r>
              <a:rPr lang="en-US" sz="2400" b="1" dirty="0">
                <a:solidFill>
                  <a:schemeClr val="accent3"/>
                </a:solidFill>
                <a:latin typeface="Times New Roman" panose="02020603050405020304" pitchFamily="18" charset="0"/>
                <a:cs typeface="Times New Roman" panose="02020603050405020304" pitchFamily="18" charset="0"/>
              </a:rPr>
              <a:t>Ashanti</a:t>
            </a:r>
          </a:p>
          <a:p>
            <a:pPr marL="285750" indent="-285750">
              <a:buFont typeface="Wingdings" panose="05000000000000000000" pitchFamily="2" charset="2"/>
              <a:buChar char="§"/>
            </a:pPr>
            <a:r>
              <a:rPr lang="en-US" sz="2400" b="1" dirty="0">
                <a:solidFill>
                  <a:schemeClr val="accent3"/>
                </a:solidFill>
                <a:latin typeface="Times New Roman" panose="02020603050405020304" pitchFamily="18" charset="0"/>
                <a:cs typeface="Times New Roman" panose="02020603050405020304" pitchFamily="18" charset="0"/>
              </a:rPr>
              <a:t>Western</a:t>
            </a:r>
          </a:p>
          <a:p>
            <a:pPr marL="285750" indent="-285750">
              <a:buFont typeface="Wingdings" panose="05000000000000000000" pitchFamily="2" charset="2"/>
              <a:buChar char="§"/>
            </a:pPr>
            <a:r>
              <a:rPr lang="en-US" sz="2400" b="1" dirty="0">
                <a:solidFill>
                  <a:schemeClr val="accent3"/>
                </a:solidFill>
                <a:latin typeface="Times New Roman" panose="02020603050405020304" pitchFamily="18" charset="0"/>
                <a:cs typeface="Times New Roman" panose="02020603050405020304" pitchFamily="18" charset="0"/>
              </a:rPr>
              <a:t>Weija</a:t>
            </a:r>
          </a:p>
          <a:p>
            <a:pPr marL="285750" indent="-285750">
              <a:buFont typeface="Wingdings" panose="05000000000000000000" pitchFamily="2" charset="2"/>
              <a:buChar char="§"/>
            </a:pPr>
            <a:r>
              <a:rPr lang="en-US" sz="2400" b="1" dirty="0">
                <a:solidFill>
                  <a:schemeClr val="accent3"/>
                </a:solidFill>
                <a:latin typeface="Times New Roman" panose="02020603050405020304" pitchFamily="18" charset="0"/>
                <a:cs typeface="Times New Roman" panose="02020603050405020304" pitchFamily="18" charset="0"/>
              </a:rPr>
              <a:t>Upper West</a:t>
            </a:r>
            <a:endParaRPr lang="en-IN" sz="2400" b="1" dirty="0">
              <a:solidFill>
                <a:schemeClr val="accent3"/>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D1F98327-365B-43EC-84F7-89F3268AA7E4}"/>
              </a:ext>
            </a:extLst>
          </p:cNvPr>
          <p:cNvSpPr/>
          <p:nvPr/>
        </p:nvSpPr>
        <p:spPr>
          <a:xfrm>
            <a:off x="2917901" y="2151909"/>
            <a:ext cx="2789880" cy="3323987"/>
          </a:xfrm>
          <a:prstGeom prst="rect">
            <a:avLst/>
          </a:prstGeom>
          <a:solidFill>
            <a:schemeClr val="bg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sz="1800" dirty="0">
              <a:solidFill>
                <a:srgbClr val="000000"/>
              </a:solidFill>
              <a:effectLst/>
              <a:latin typeface="Lato" panose="020F0502020204030203" pitchFamily="34" charset="0"/>
              <a:ea typeface="Times New Roman" panose="02020603050405020304" pitchFamily="18" charset="0"/>
              <a:cs typeface="Times New Roman" panose="02020603050405020304" pitchFamily="18" charset="0"/>
            </a:endParaRPr>
          </a:p>
          <a:p>
            <a:endParaRPr lang="en-US" sz="1800" b="1" u="sng" dirty="0">
              <a:solidFill>
                <a:schemeClr val="accent3"/>
              </a:solidFill>
              <a:latin typeface="Times New Roman" panose="02020603050405020304" pitchFamily="18" charset="0"/>
              <a:cs typeface="Times New Roman" panose="02020603050405020304" pitchFamily="18" charset="0"/>
            </a:endParaRPr>
          </a:p>
        </p:txBody>
      </p:sp>
      <p:sp>
        <p:nvSpPr>
          <p:cNvPr id="13" name="Arrow: Down 12">
            <a:extLst>
              <a:ext uri="{FF2B5EF4-FFF2-40B4-BE49-F238E27FC236}">
                <a16:creationId xmlns:a16="http://schemas.microsoft.com/office/drawing/2014/main" id="{0EE4DD65-FAFE-4E74-97AE-A3234C95F329}"/>
              </a:ext>
            </a:extLst>
          </p:cNvPr>
          <p:cNvSpPr/>
          <p:nvPr/>
        </p:nvSpPr>
        <p:spPr>
          <a:xfrm>
            <a:off x="1187837" y="2313474"/>
            <a:ext cx="221382" cy="416382"/>
          </a:xfrm>
          <a:prstGeom prst="downArrow">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a:ln w="22225">
                <a:solidFill>
                  <a:schemeClr val="accent2"/>
                </a:solidFill>
                <a:prstDash val="solid"/>
              </a:ln>
              <a:solidFill>
                <a:schemeClr val="accent2">
                  <a:lumMod val="40000"/>
                  <a:lumOff val="60000"/>
                </a:schemeClr>
              </a:solidFill>
            </a:endParaRPr>
          </a:p>
        </p:txBody>
      </p:sp>
      <p:sp>
        <p:nvSpPr>
          <p:cNvPr id="15" name="TextBox 14">
            <a:extLst>
              <a:ext uri="{FF2B5EF4-FFF2-40B4-BE49-F238E27FC236}">
                <a16:creationId xmlns:a16="http://schemas.microsoft.com/office/drawing/2014/main" id="{0E5F9769-326F-4826-970C-0F82BF9616E2}"/>
              </a:ext>
            </a:extLst>
          </p:cNvPr>
          <p:cNvSpPr txBox="1"/>
          <p:nvPr/>
        </p:nvSpPr>
        <p:spPr>
          <a:xfrm>
            <a:off x="2917901" y="2151909"/>
            <a:ext cx="2549248" cy="3600986"/>
          </a:xfrm>
          <a:prstGeom prst="rect">
            <a:avLst/>
          </a:prstGeom>
          <a:noFill/>
        </p:spPr>
        <p:txBody>
          <a:bodyPr wrap="square" rtlCol="0">
            <a:spAutoFit/>
          </a:bodyPr>
          <a:lstStyle/>
          <a:p>
            <a:pPr algn="ctr"/>
            <a:r>
              <a:rPr lang="en-US" sz="2100" b="1" dirty="0">
                <a:solidFill>
                  <a:schemeClr val="accent3"/>
                </a:solidFill>
                <a:latin typeface="Times New Roman" panose="02020603050405020304" pitchFamily="18" charset="0"/>
                <a:cs typeface="Times New Roman" panose="02020603050405020304" pitchFamily="18" charset="0"/>
              </a:rPr>
              <a:t>Bottom 5 Locations with Lowest Revenue</a:t>
            </a:r>
          </a:p>
          <a:p>
            <a:endParaRPr lang="en-US" sz="2100" dirty="0"/>
          </a:p>
          <a:p>
            <a:endParaRPr lang="en-US" sz="2100" dirty="0"/>
          </a:p>
          <a:p>
            <a:pPr marL="285750" indent="-285750">
              <a:buFont typeface="Wingdings" panose="05000000000000000000" pitchFamily="2" charset="2"/>
              <a:buChar char="§"/>
            </a:pPr>
            <a:r>
              <a:rPr lang="en-US" sz="2100" b="1" dirty="0">
                <a:solidFill>
                  <a:schemeClr val="accent3"/>
                </a:solidFill>
                <a:latin typeface="Times New Roman" panose="02020603050405020304" pitchFamily="18" charset="0"/>
                <a:cs typeface="Times New Roman" panose="02020603050405020304" pitchFamily="18" charset="0"/>
              </a:rPr>
              <a:t>Ahafo</a:t>
            </a:r>
          </a:p>
          <a:p>
            <a:pPr marL="285750" indent="-285750">
              <a:buFont typeface="Wingdings" panose="05000000000000000000" pitchFamily="2" charset="2"/>
              <a:buChar char="§"/>
            </a:pPr>
            <a:r>
              <a:rPr lang="en-US" sz="2100" b="1" dirty="0">
                <a:solidFill>
                  <a:schemeClr val="accent3"/>
                </a:solidFill>
                <a:latin typeface="Times New Roman" panose="02020603050405020304" pitchFamily="18" charset="0"/>
                <a:cs typeface="Times New Roman" panose="02020603050405020304" pitchFamily="18" charset="0"/>
              </a:rPr>
              <a:t>Central</a:t>
            </a:r>
          </a:p>
          <a:p>
            <a:pPr marL="285750" indent="-285750">
              <a:buFont typeface="Wingdings" panose="05000000000000000000" pitchFamily="2" charset="2"/>
              <a:buChar char="§"/>
            </a:pPr>
            <a:r>
              <a:rPr lang="en-US" sz="2100" b="1" dirty="0">
                <a:solidFill>
                  <a:schemeClr val="accent3"/>
                </a:solidFill>
                <a:latin typeface="Times New Roman" panose="02020603050405020304" pitchFamily="18" charset="0"/>
                <a:cs typeface="Times New Roman" panose="02020603050405020304" pitchFamily="18" charset="0"/>
              </a:rPr>
              <a:t>Amasaman</a:t>
            </a:r>
          </a:p>
          <a:p>
            <a:pPr marL="285750" indent="-285750">
              <a:buFont typeface="Wingdings" panose="05000000000000000000" pitchFamily="2" charset="2"/>
              <a:buChar char="§"/>
            </a:pPr>
            <a:r>
              <a:rPr lang="en-US" sz="2100" b="1" dirty="0" err="1">
                <a:solidFill>
                  <a:schemeClr val="accent3"/>
                </a:solidFill>
                <a:latin typeface="Times New Roman" panose="02020603050405020304" pitchFamily="18" charset="0"/>
                <a:cs typeface="Times New Roman" panose="02020603050405020304" pitchFamily="18" charset="0"/>
              </a:rPr>
              <a:t>Dawhenya</a:t>
            </a:r>
            <a:endParaRPr lang="en-US" sz="2100" b="1" dirty="0">
              <a:solidFill>
                <a:schemeClr val="accent3"/>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100" b="1" dirty="0">
                <a:solidFill>
                  <a:schemeClr val="accent3"/>
                </a:solidFill>
                <a:latin typeface="Times New Roman" panose="02020603050405020304" pitchFamily="18" charset="0"/>
                <a:cs typeface="Times New Roman" panose="02020603050405020304" pitchFamily="18" charset="0"/>
              </a:rPr>
              <a:t>Bono East</a:t>
            </a:r>
          </a:p>
          <a:p>
            <a:endParaRPr lang="en-IN" dirty="0"/>
          </a:p>
        </p:txBody>
      </p:sp>
      <p:sp>
        <p:nvSpPr>
          <p:cNvPr id="16" name="Arrow: Down 15">
            <a:extLst>
              <a:ext uri="{FF2B5EF4-FFF2-40B4-BE49-F238E27FC236}">
                <a16:creationId xmlns:a16="http://schemas.microsoft.com/office/drawing/2014/main" id="{7E414850-A652-453D-9648-76C2DBEF6226}"/>
              </a:ext>
            </a:extLst>
          </p:cNvPr>
          <p:cNvSpPr/>
          <p:nvPr/>
        </p:nvSpPr>
        <p:spPr>
          <a:xfrm>
            <a:off x="3971143" y="3185136"/>
            <a:ext cx="221382" cy="416382"/>
          </a:xfrm>
          <a:prstGeom prst="downArrow">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a:ln w="22225">
                <a:solidFill>
                  <a:schemeClr val="accent2"/>
                </a:solidFill>
                <a:prstDash val="solid"/>
              </a:ln>
              <a:solidFill>
                <a:schemeClr val="accent2">
                  <a:lumMod val="40000"/>
                  <a:lumOff val="60000"/>
                </a:schemeClr>
              </a:solidFill>
            </a:endParaRPr>
          </a:p>
        </p:txBody>
      </p:sp>
      <p:sp>
        <p:nvSpPr>
          <p:cNvPr id="17" name="TextBox 16">
            <a:extLst>
              <a:ext uri="{FF2B5EF4-FFF2-40B4-BE49-F238E27FC236}">
                <a16:creationId xmlns:a16="http://schemas.microsoft.com/office/drawing/2014/main" id="{F07C0480-238A-4C5E-B5CE-E6103DAFF0BE}"/>
              </a:ext>
            </a:extLst>
          </p:cNvPr>
          <p:cNvSpPr txBox="1"/>
          <p:nvPr/>
        </p:nvSpPr>
        <p:spPr>
          <a:xfrm>
            <a:off x="448007" y="5475896"/>
            <a:ext cx="5259774" cy="1200329"/>
          </a:xfrm>
          <a:prstGeom prst="rect">
            <a:avLst/>
          </a:prstGeom>
          <a:noFill/>
        </p:spPr>
        <p:txBody>
          <a:bodyPr wrap="square" rtlCol="0">
            <a:spAutoFit/>
          </a:bodyPr>
          <a:lstStyle/>
          <a:p>
            <a:r>
              <a:rPr lang="en-US" sz="2400" b="1" dirty="0">
                <a:solidFill>
                  <a:schemeClr val="accent3"/>
                </a:solidFill>
                <a:latin typeface="Times New Roman" panose="02020603050405020304" pitchFamily="18" charset="0"/>
                <a:cs typeface="Times New Roman" panose="02020603050405020304" pitchFamily="18" charset="0"/>
              </a:rPr>
              <a:t>The rest of the Revenue has been distributed across all the different Locations</a:t>
            </a:r>
            <a:endParaRPr lang="en-IN" sz="2400" b="1" dirty="0">
              <a:solidFill>
                <a:schemeClr val="accent3"/>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626424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1715</TotalTime>
  <Words>1027</Words>
  <Application>Microsoft Office PowerPoint</Application>
  <PresentationFormat>Widescreen</PresentationFormat>
  <Paragraphs>109</Paragraphs>
  <Slides>19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Algerian</vt:lpstr>
      <vt:lpstr>Arial</vt:lpstr>
      <vt:lpstr>Calibri</vt:lpstr>
      <vt:lpstr>Century Gothic</vt:lpstr>
      <vt:lpstr>Lato</vt:lpstr>
      <vt:lpstr>Switzer</vt:lpstr>
      <vt:lpstr>Times New Roman</vt:lpstr>
      <vt:lpstr>Wingdings</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anil r</dc:creator>
  <cp:lastModifiedBy>anil r</cp:lastModifiedBy>
  <cp:revision>78</cp:revision>
  <dcterms:created xsi:type="dcterms:W3CDTF">2024-03-02T16:30:16Z</dcterms:created>
  <dcterms:modified xsi:type="dcterms:W3CDTF">2024-03-30T04:08:05Z</dcterms:modified>
</cp:coreProperties>
</file>

<file path=docProps/thumbnail.jpeg>
</file>